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49" r:id="rId1"/>
  </p:sldMasterIdLst>
  <p:notesMasterIdLst>
    <p:notesMasterId r:id="rId18"/>
  </p:notesMasterIdLst>
  <p:sldIdLst>
    <p:sldId id="256" r:id="rId2"/>
    <p:sldId id="321" r:id="rId3"/>
    <p:sldId id="301" r:id="rId4"/>
    <p:sldId id="327" r:id="rId5"/>
    <p:sldId id="304" r:id="rId6"/>
    <p:sldId id="309" r:id="rId7"/>
    <p:sldId id="258" r:id="rId8"/>
    <p:sldId id="259" r:id="rId9"/>
    <p:sldId id="260" r:id="rId10"/>
    <p:sldId id="323" r:id="rId11"/>
    <p:sldId id="324" r:id="rId12"/>
    <p:sldId id="261" r:id="rId13"/>
    <p:sldId id="322" r:id="rId14"/>
    <p:sldId id="328" r:id="rId15"/>
    <p:sldId id="320" r:id="rId16"/>
    <p:sldId id="268" r:id="rId17"/>
  </p:sldIdLst>
  <p:sldSz cx="9144000" cy="5143500" type="screen16x9"/>
  <p:notesSz cx="6858000" cy="9144000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rgbClr val="000000"/>
        </a:solidFill>
        <a:latin typeface="Arial" charset="0"/>
        <a:ea typeface="新細明體" charset="-120"/>
        <a:cs typeface="Arial" charset="0"/>
        <a:sym typeface="Arial" charset="0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rgbClr val="000000"/>
        </a:solidFill>
        <a:latin typeface="Arial" charset="0"/>
        <a:ea typeface="新細明體" charset="-120"/>
        <a:cs typeface="Arial" charset="0"/>
        <a:sym typeface="Arial" charset="0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rgbClr val="000000"/>
        </a:solidFill>
        <a:latin typeface="Arial" charset="0"/>
        <a:ea typeface="新細明體" charset="-120"/>
        <a:cs typeface="Arial" charset="0"/>
        <a:sym typeface="Arial" charset="0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rgbClr val="000000"/>
        </a:solidFill>
        <a:latin typeface="Arial" charset="0"/>
        <a:ea typeface="新細明體" charset="-120"/>
        <a:cs typeface="Arial" charset="0"/>
        <a:sym typeface="Arial" charset="0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rgbClr val="000000"/>
        </a:solidFill>
        <a:latin typeface="Arial" charset="0"/>
        <a:ea typeface="新細明體" charset="-120"/>
        <a:cs typeface="Arial" charset="0"/>
        <a:sym typeface="Arial" charset="0"/>
      </a:defRPr>
    </a:lvl5pPr>
    <a:lvl6pPr marL="2286000" algn="l" defTabSz="914400" rtl="0" eaLnBrk="1" latinLnBrk="0" hangingPunct="1">
      <a:defRPr kumimoji="1" sz="1400" kern="1200">
        <a:solidFill>
          <a:srgbClr val="000000"/>
        </a:solidFill>
        <a:latin typeface="Arial" charset="0"/>
        <a:ea typeface="新細明體" charset="-120"/>
        <a:cs typeface="Arial" charset="0"/>
        <a:sym typeface="Arial" charset="0"/>
      </a:defRPr>
    </a:lvl6pPr>
    <a:lvl7pPr marL="2743200" algn="l" defTabSz="914400" rtl="0" eaLnBrk="1" latinLnBrk="0" hangingPunct="1">
      <a:defRPr kumimoji="1" sz="1400" kern="1200">
        <a:solidFill>
          <a:srgbClr val="000000"/>
        </a:solidFill>
        <a:latin typeface="Arial" charset="0"/>
        <a:ea typeface="新細明體" charset="-120"/>
        <a:cs typeface="Arial" charset="0"/>
        <a:sym typeface="Arial" charset="0"/>
      </a:defRPr>
    </a:lvl7pPr>
    <a:lvl8pPr marL="3200400" algn="l" defTabSz="914400" rtl="0" eaLnBrk="1" latinLnBrk="0" hangingPunct="1">
      <a:defRPr kumimoji="1" sz="1400" kern="1200">
        <a:solidFill>
          <a:srgbClr val="000000"/>
        </a:solidFill>
        <a:latin typeface="Arial" charset="0"/>
        <a:ea typeface="新細明體" charset="-120"/>
        <a:cs typeface="Arial" charset="0"/>
        <a:sym typeface="Arial" charset="0"/>
      </a:defRPr>
    </a:lvl8pPr>
    <a:lvl9pPr marL="3657600" algn="l" defTabSz="914400" rtl="0" eaLnBrk="1" latinLnBrk="0" hangingPunct="1">
      <a:defRPr kumimoji="1" sz="1400" kern="1200">
        <a:solidFill>
          <a:srgbClr val="000000"/>
        </a:solidFill>
        <a:latin typeface="Arial" charset="0"/>
        <a:ea typeface="新細明體" charset="-120"/>
        <a:cs typeface="Arial" charset="0"/>
        <a:sym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文智 柯" initials="文智" lastIdx="1" clrIdx="0">
    <p:extLst>
      <p:ext uri="{19B8F6BF-5375-455C-9EA6-DF929625EA0E}">
        <p15:presenceInfo xmlns:p15="http://schemas.microsoft.com/office/powerpoint/2012/main" userId="455bbbeabb0a0ec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中等深淺樣式 2 - 輔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中等深淺樣式 2 - 輔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505E3EF-67EA-436B-97B2-0124C06EBD24}" styleName="中等深淺樣式 4 - 輔色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730" y="3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5-03-18T04:25:16.361" idx="1">
    <p:pos x="10" y="10"/>
    <p:text/>
    <p:extLst>
      <p:ext uri="{C676402C-5697-4E1C-873F-D02D1690AC5C}">
        <p15:threadingInfo xmlns:p15="http://schemas.microsoft.com/office/powerpoint/2012/main" timeZoneBias="-48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Google Shape;3;n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custGeom>
            <a:avLst/>
            <a:gdLst>
              <a:gd name="T0" fmla="*/ 0 w 120000"/>
              <a:gd name="T1" fmla="*/ 0 h 120000"/>
              <a:gd name="T2" fmla="*/ 6096000 w 120000"/>
              <a:gd name="T3" fmla="*/ 0 h 120000"/>
              <a:gd name="T4" fmla="*/ 6096000 w 120000"/>
              <a:gd name="T5" fmla="*/ 3429000 h 120000"/>
              <a:gd name="T6" fmla="*/ 0 w 120000"/>
              <a:gd name="T7" fmla="*/ 3429000 h 120000"/>
              <a:gd name="T8" fmla="*/ 0 60000 65536"/>
              <a:gd name="T9" fmla="*/ 0 60000 65536"/>
              <a:gd name="T10" fmla="*/ 0 60000 65536"/>
              <a:gd name="T11" fmla="*/ 0 60000 65536"/>
              <a:gd name="T12" fmla="*/ 0 w 120000"/>
              <a:gd name="T13" fmla="*/ 0 h 120000"/>
              <a:gd name="T14" fmla="*/ 120000 w 120000"/>
              <a:gd name="T15" fmla="*/ 120000 h 120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71" name="Google Shape;4;n"/>
          <p:cNvSpPr txBox="1">
            <a:spLocks noGrp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TW" altLang="zh-TW">
              <a:sym typeface="Arial" charset="0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L="457200" indent="-31750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charset="0"/>
      <a:defRPr sz="1400">
        <a:solidFill>
          <a:srgbClr val="000000"/>
        </a:solidFill>
        <a:latin typeface="Arial"/>
        <a:ea typeface="Arial"/>
        <a:cs typeface="Arial"/>
        <a:sym typeface="Arial" charset="0"/>
      </a:defRPr>
    </a:lvl1pPr>
    <a:lvl2pPr marL="742950" lvl="1" indent="-28575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charset="0"/>
      <a:defRPr sz="1400">
        <a:solidFill>
          <a:srgbClr val="000000"/>
        </a:solidFill>
        <a:latin typeface="Arial"/>
        <a:ea typeface="Arial"/>
        <a:cs typeface="Arial"/>
        <a:sym typeface="Arial" charset="0"/>
      </a:defRPr>
    </a:lvl2pPr>
    <a:lvl3pPr marL="1143000" lvl="2" indent="-22860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charset="0"/>
      <a:defRPr sz="1400">
        <a:solidFill>
          <a:srgbClr val="000000"/>
        </a:solidFill>
        <a:latin typeface="Arial"/>
        <a:ea typeface="Arial"/>
        <a:cs typeface="Arial"/>
        <a:sym typeface="Arial" charset="0"/>
      </a:defRPr>
    </a:lvl3pPr>
    <a:lvl4pPr marL="1600200" lvl="3" indent="-22860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charset="0"/>
      <a:defRPr sz="1400">
        <a:solidFill>
          <a:srgbClr val="000000"/>
        </a:solidFill>
        <a:latin typeface="Arial"/>
        <a:ea typeface="Arial"/>
        <a:cs typeface="Arial"/>
        <a:sym typeface="Arial" charset="0"/>
      </a:defRPr>
    </a:lvl4pPr>
    <a:lvl5pPr marL="2057400" lvl="4" indent="-22860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charset="0"/>
      <a:defRPr sz="1400">
        <a:solidFill>
          <a:srgbClr val="000000"/>
        </a:solidFill>
        <a:latin typeface="Arial"/>
        <a:ea typeface="Arial"/>
        <a:cs typeface="Arial"/>
        <a:sym typeface="Arial" charset="0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Google Shape;46;g35f391192_00:notes"/>
          <p:cNvSpPr>
            <a:spLocks noGrp="1" noRot="1" noChangeAspect="1"/>
          </p:cNvSpPr>
          <p:nvPr>
            <p:ph type="sldImg" idx="2"/>
          </p:nvPr>
        </p:nvSpPr>
        <p:spPr>
          <a:ln>
            <a:headEnd/>
            <a:tailEnd/>
          </a:ln>
        </p:spPr>
      </p:sp>
      <p:sp>
        <p:nvSpPr>
          <p:cNvPr id="9218" name="Google Shape;47;g35f391192_00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zh-TW" altLang="zh-TW" sz="1100">
              <a:latin typeface="Arial" charset="0"/>
              <a:ea typeface="新細明體" charset="-120"/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Google Shape;51;g3606f1c2d_30:notes"/>
          <p:cNvSpPr>
            <a:spLocks noGrp="1" noRot="1" noChangeAspect="1"/>
          </p:cNvSpPr>
          <p:nvPr>
            <p:ph type="sldImg" idx="2"/>
          </p:nvPr>
        </p:nvSpPr>
        <p:spPr>
          <a:ln>
            <a:headEnd/>
            <a:tailEnd/>
          </a:ln>
        </p:spPr>
      </p:sp>
      <p:sp>
        <p:nvSpPr>
          <p:cNvPr id="46082" name="Google Shape;52;g3606f1c2d_30:notes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SzPts val="1400"/>
            </a:pPr>
            <a:endParaRPr lang="zh-TW" altLang="zh-TW" sz="1100">
              <a:latin typeface="Arial" charset="0"/>
              <a:ea typeface="新細明體" charset="-120"/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Google Shape;51;g3606f1c2d_30:notes"/>
          <p:cNvSpPr>
            <a:spLocks noGrp="1" noRot="1" noChangeAspect="1"/>
          </p:cNvSpPr>
          <p:nvPr>
            <p:ph type="sldImg" idx="2"/>
          </p:nvPr>
        </p:nvSpPr>
        <p:spPr>
          <a:ln>
            <a:headEnd/>
            <a:tailEnd/>
          </a:ln>
        </p:spPr>
      </p:sp>
      <p:sp>
        <p:nvSpPr>
          <p:cNvPr id="48130" name="Google Shape;52;g3606f1c2d_30:notes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SzPts val="1400"/>
            </a:pPr>
            <a:endParaRPr lang="zh-TW" altLang="zh-TW" sz="1100">
              <a:latin typeface="Arial" charset="0"/>
              <a:ea typeface="新細明體" charset="-120"/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Google Shape;51;g3606f1c2d_30:notes"/>
          <p:cNvSpPr>
            <a:spLocks noGrp="1" noRot="1" noChangeAspect="1"/>
          </p:cNvSpPr>
          <p:nvPr>
            <p:ph type="sldImg" idx="2"/>
          </p:nvPr>
        </p:nvSpPr>
        <p:spPr>
          <a:ln>
            <a:headEnd/>
            <a:tailEnd/>
          </a:ln>
        </p:spPr>
      </p:sp>
      <p:sp>
        <p:nvSpPr>
          <p:cNvPr id="50178" name="Google Shape;52;g3606f1c2d_30:notes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SzPts val="1400"/>
            </a:pPr>
            <a:endParaRPr lang="zh-TW" altLang="zh-TW" sz="1100">
              <a:latin typeface="Arial" charset="0"/>
              <a:ea typeface="新細明體" charset="-120"/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Google Shape;51;g3606f1c2d_30:notes"/>
          <p:cNvSpPr>
            <a:spLocks noGrp="1" noRot="1" noChangeAspect="1"/>
          </p:cNvSpPr>
          <p:nvPr>
            <p:ph type="sldImg" idx="2"/>
          </p:nvPr>
        </p:nvSpPr>
        <p:spPr>
          <a:ln>
            <a:headEnd/>
            <a:tailEnd/>
          </a:ln>
        </p:spPr>
      </p:sp>
      <p:sp>
        <p:nvSpPr>
          <p:cNvPr id="52226" name="Google Shape;52;g3606f1c2d_30:notes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SzPts val="1400"/>
            </a:pPr>
            <a:endParaRPr lang="zh-TW" altLang="zh-TW" sz="1100">
              <a:latin typeface="Arial" charset="0"/>
              <a:ea typeface="新細明體" charset="-120"/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Google Shape;51;g3606f1c2d_30:notes"/>
          <p:cNvSpPr>
            <a:spLocks noGrp="1" noRot="1" noChangeAspect="1"/>
          </p:cNvSpPr>
          <p:nvPr>
            <p:ph type="sldImg" idx="2"/>
          </p:nvPr>
        </p:nvSpPr>
        <p:spPr>
          <a:ln>
            <a:headEnd/>
            <a:tailEnd/>
          </a:ln>
        </p:spPr>
      </p:sp>
      <p:sp>
        <p:nvSpPr>
          <p:cNvPr id="54274" name="Google Shape;52;g3606f1c2d_30:notes"/>
          <p:cNvSpPr txBox="1"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SzPts val="1400"/>
            </a:pPr>
            <a:endParaRPr lang="zh-TW" altLang="zh-TW" sz="1100">
              <a:latin typeface="Arial" charset="0"/>
              <a:ea typeface="新細明體" charset="-120"/>
              <a:cs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Google Shape;51;g3606f1c2d_30:notes"/>
          <p:cNvSpPr>
            <a:spLocks noGrp="1" noRot="1" noChangeAspect="1"/>
          </p:cNvSpPr>
          <p:nvPr>
            <p:ph type="sldImg" idx="2"/>
          </p:nvPr>
        </p:nvSpPr>
        <p:spPr>
          <a:ln>
            <a:headEnd/>
            <a:tailEnd/>
          </a:ln>
        </p:spPr>
      </p:sp>
      <p:sp>
        <p:nvSpPr>
          <p:cNvPr id="56322" name="Google Shape;52;g3606f1c2d_30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zh-TW" altLang="zh-TW" sz="1100">
              <a:latin typeface="Arial" charset="0"/>
              <a:ea typeface="新細明體" charset="-120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1815525" y="1991825"/>
            <a:ext cx="5585400" cy="1159800"/>
          </a:xfrm>
          <a:prstGeom prst="rect">
            <a:avLst/>
          </a:prstGeom>
        </p:spPr>
        <p:txBody>
          <a:bodyPr spcFirstLastPara="1" anchor="ctr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000"/>
              <a:buNone/>
              <a:defRPr sz="6000" b="0"/>
            </a:lvl1pPr>
            <a:lvl2pPr lvl="1">
              <a:spcBef>
                <a:spcPts val="0"/>
              </a:spcBef>
              <a:spcAft>
                <a:spcPts val="0"/>
              </a:spcAft>
              <a:buSzPts val="6000"/>
              <a:buNone/>
              <a:defRPr sz="6000" b="0"/>
            </a:lvl2pPr>
            <a:lvl3pPr lvl="2">
              <a:spcBef>
                <a:spcPts val="0"/>
              </a:spcBef>
              <a:spcAft>
                <a:spcPts val="0"/>
              </a:spcAft>
              <a:buSzPts val="6000"/>
              <a:buNone/>
              <a:defRPr sz="6000" b="0"/>
            </a:lvl3pPr>
            <a:lvl4pPr lvl="3">
              <a:spcBef>
                <a:spcPts val="0"/>
              </a:spcBef>
              <a:spcAft>
                <a:spcPts val="0"/>
              </a:spcAft>
              <a:buSzPts val="6000"/>
              <a:buNone/>
              <a:defRPr sz="6000" b="0"/>
            </a:lvl4pPr>
            <a:lvl5pPr lvl="4">
              <a:spcBef>
                <a:spcPts val="0"/>
              </a:spcBef>
              <a:spcAft>
                <a:spcPts val="0"/>
              </a:spcAft>
              <a:buSzPts val="6000"/>
              <a:buNone/>
              <a:defRPr sz="6000" b="0"/>
            </a:lvl5pPr>
            <a:lvl6pPr lvl="5">
              <a:spcBef>
                <a:spcPts val="0"/>
              </a:spcBef>
              <a:spcAft>
                <a:spcPts val="0"/>
              </a:spcAft>
              <a:buSzPts val="6000"/>
              <a:buNone/>
              <a:defRPr sz="6000" b="0"/>
            </a:lvl6pPr>
            <a:lvl7pPr lvl="6">
              <a:spcBef>
                <a:spcPts val="0"/>
              </a:spcBef>
              <a:spcAft>
                <a:spcPts val="0"/>
              </a:spcAft>
              <a:buSzPts val="6000"/>
              <a:buNone/>
              <a:defRPr sz="6000" b="0"/>
            </a:lvl7pPr>
            <a:lvl8pPr lvl="7">
              <a:spcBef>
                <a:spcPts val="0"/>
              </a:spcBef>
              <a:spcAft>
                <a:spcPts val="0"/>
              </a:spcAft>
              <a:buSzPts val="6000"/>
              <a:buNone/>
              <a:defRPr sz="6000" b="0"/>
            </a:lvl8pPr>
            <a:lvl9pPr lvl="8">
              <a:spcBef>
                <a:spcPts val="0"/>
              </a:spcBef>
              <a:spcAft>
                <a:spcPts val="0"/>
              </a:spcAft>
              <a:buSzPts val="6000"/>
              <a:buNone/>
              <a:defRPr sz="6000" b="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24560A-B17A-4956-A41E-6EF1A6DCBCEC}" type="slidenum">
              <a:rPr lang="en"/>
              <a:pPr>
                <a:defRPr/>
              </a:pPr>
              <a:t>‹#›</a:t>
            </a:fld>
            <a:endParaRPr lang="en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2166" y="540219"/>
            <a:ext cx="1238865" cy="1160206"/>
          </a:xfrm>
          <a:prstGeom prst="rect">
            <a:avLst/>
          </a:prstGeom>
          <a:effectLst>
            <a:softEdge rad="88900"/>
          </a:effectLst>
          <a:scene3d>
            <a:camera prst="orthographicFront">
              <a:rot lat="0" lon="21594000" rev="0"/>
            </a:camera>
            <a:lightRig rig="threePt" dir="t"/>
          </a:scene3d>
          <a:sp3d>
            <a:bevelT w="0" h="0"/>
          </a:sp3d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4" name="投影片編號版面配置區 2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CDC0F-D1B6-43F7-B0CA-1BBC17366BD9}" type="slidenum">
              <a:rPr lang="en"/>
              <a:pPr>
                <a:defRPr/>
              </a:pPr>
              <a:t>‹#›</a:t>
            </a:fld>
            <a:endParaRPr lang="en"/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6"/>
          <p:cNvSpPr txBox="1">
            <a:spLocks noGrp="1"/>
          </p:cNvSpPr>
          <p:nvPr>
            <p:ph type="title"/>
          </p:nvPr>
        </p:nvSpPr>
        <p:spPr>
          <a:xfrm>
            <a:off x="1049500" y="796175"/>
            <a:ext cx="7020900" cy="750300"/>
          </a:xfrm>
          <a:prstGeom prst="rect">
            <a:avLst/>
          </a:prstGeom>
        </p:spPr>
        <p:txBody>
          <a:bodyPr spcFirstLastPara="1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 dirty="0"/>
          </a:p>
        </p:txBody>
      </p:sp>
      <p:sp>
        <p:nvSpPr>
          <p:cNvPr id="25" name="Google Shape;25;p6"/>
          <p:cNvSpPr txBox="1">
            <a:spLocks noGrp="1"/>
          </p:cNvSpPr>
          <p:nvPr>
            <p:ph type="body" idx="1"/>
          </p:nvPr>
        </p:nvSpPr>
        <p:spPr>
          <a:xfrm>
            <a:off x="1049500" y="1459650"/>
            <a:ext cx="3417900" cy="2750400"/>
          </a:xfrm>
          <a:prstGeom prst="rect">
            <a:avLst/>
          </a:prstGeom>
        </p:spPr>
        <p:txBody>
          <a:bodyPr spcFirstLastPara="1">
            <a:noAutofit/>
          </a:bodyPr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SzPts val="2000"/>
              <a:buChar char="+"/>
              <a:defRPr sz="2000"/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SzPts val="2000"/>
              <a:buChar char="+"/>
              <a:defRPr sz="2000"/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SzPts val="2000"/>
              <a:buChar char="+"/>
              <a:defRPr sz="2000"/>
            </a:lvl3pPr>
            <a:lvl4pPr marL="1828800" lvl="3" indent="-355600">
              <a:spcBef>
                <a:spcPts val="0"/>
              </a:spcBef>
              <a:spcAft>
                <a:spcPts val="0"/>
              </a:spcAft>
              <a:buSzPts val="2000"/>
              <a:buChar char="+"/>
              <a:defRPr sz="2000"/>
            </a:lvl4pPr>
            <a:lvl5pPr marL="2286000" lvl="4" indent="-355600">
              <a:spcBef>
                <a:spcPts val="0"/>
              </a:spcBef>
              <a:spcAft>
                <a:spcPts val="0"/>
              </a:spcAft>
              <a:buSzPts val="2000"/>
              <a:buChar char="+"/>
              <a:defRPr sz="2000"/>
            </a:lvl5pPr>
            <a:lvl6pPr marL="2743200" lvl="5" indent="-355600">
              <a:spcBef>
                <a:spcPts val="0"/>
              </a:spcBef>
              <a:spcAft>
                <a:spcPts val="0"/>
              </a:spcAft>
              <a:buSzPts val="2000"/>
              <a:buChar char="+"/>
              <a:defRPr sz="2000"/>
            </a:lvl6pPr>
            <a:lvl7pPr marL="3200400" lvl="6" indent="-355600">
              <a:spcBef>
                <a:spcPts val="0"/>
              </a:spcBef>
              <a:spcAft>
                <a:spcPts val="0"/>
              </a:spcAft>
              <a:buSzPts val="2000"/>
              <a:buChar char="+"/>
              <a:defRPr sz="2000"/>
            </a:lvl7pPr>
            <a:lvl8pPr marL="3657600" lvl="7" indent="-355600">
              <a:spcBef>
                <a:spcPts val="0"/>
              </a:spcBef>
              <a:spcAft>
                <a:spcPts val="0"/>
              </a:spcAft>
              <a:buSzPts val="2000"/>
              <a:buChar char="+"/>
              <a:defRPr sz="2000"/>
            </a:lvl8pPr>
            <a:lvl9pPr marL="4114800" lvl="8" indent="-355600">
              <a:spcBef>
                <a:spcPts val="0"/>
              </a:spcBef>
              <a:spcAft>
                <a:spcPts val="0"/>
              </a:spcAft>
              <a:buSzPts val="2000"/>
              <a:buChar char="+"/>
              <a:defRPr sz="2000"/>
            </a:lvl9pPr>
          </a:lstStyle>
          <a:p>
            <a:endParaRPr dirty="0"/>
          </a:p>
        </p:txBody>
      </p:sp>
      <p:sp>
        <p:nvSpPr>
          <p:cNvPr id="26" name="Google Shape;26;p6"/>
          <p:cNvSpPr txBox="1">
            <a:spLocks noGrp="1"/>
          </p:cNvSpPr>
          <p:nvPr>
            <p:ph type="body" idx="2"/>
          </p:nvPr>
        </p:nvSpPr>
        <p:spPr>
          <a:xfrm>
            <a:off x="4676725" y="1459650"/>
            <a:ext cx="3393600" cy="2750400"/>
          </a:xfrm>
          <a:prstGeom prst="rect">
            <a:avLst/>
          </a:prstGeom>
        </p:spPr>
        <p:txBody>
          <a:bodyPr spcFirstLastPara="1">
            <a:noAutofit/>
          </a:bodyPr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SzPts val="2000"/>
              <a:buChar char="+"/>
              <a:defRPr sz="2000"/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SzPts val="2000"/>
              <a:buChar char="+"/>
              <a:defRPr sz="2000"/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SzPts val="2000"/>
              <a:buChar char="+"/>
              <a:defRPr sz="2000"/>
            </a:lvl3pPr>
            <a:lvl4pPr marL="1828800" lvl="3" indent="-355600">
              <a:spcBef>
                <a:spcPts val="0"/>
              </a:spcBef>
              <a:spcAft>
                <a:spcPts val="0"/>
              </a:spcAft>
              <a:buSzPts val="2000"/>
              <a:buChar char="+"/>
              <a:defRPr sz="2000"/>
            </a:lvl4pPr>
            <a:lvl5pPr marL="2286000" lvl="4" indent="-355600">
              <a:spcBef>
                <a:spcPts val="0"/>
              </a:spcBef>
              <a:spcAft>
                <a:spcPts val="0"/>
              </a:spcAft>
              <a:buSzPts val="2000"/>
              <a:buChar char="+"/>
              <a:defRPr sz="2000"/>
            </a:lvl5pPr>
            <a:lvl6pPr marL="2743200" lvl="5" indent="-355600">
              <a:spcBef>
                <a:spcPts val="0"/>
              </a:spcBef>
              <a:spcAft>
                <a:spcPts val="0"/>
              </a:spcAft>
              <a:buSzPts val="2000"/>
              <a:buChar char="+"/>
              <a:defRPr sz="2000"/>
            </a:lvl6pPr>
            <a:lvl7pPr marL="3200400" lvl="6" indent="-355600">
              <a:spcBef>
                <a:spcPts val="0"/>
              </a:spcBef>
              <a:spcAft>
                <a:spcPts val="0"/>
              </a:spcAft>
              <a:buSzPts val="2000"/>
              <a:buChar char="+"/>
              <a:defRPr sz="2000"/>
            </a:lvl7pPr>
            <a:lvl8pPr marL="3657600" lvl="7" indent="-355600">
              <a:spcBef>
                <a:spcPts val="0"/>
              </a:spcBef>
              <a:spcAft>
                <a:spcPts val="0"/>
              </a:spcAft>
              <a:buSzPts val="2000"/>
              <a:buChar char="+"/>
              <a:defRPr sz="2000"/>
            </a:lvl8pPr>
            <a:lvl9pPr marL="4114800" lvl="8" indent="-355600">
              <a:spcBef>
                <a:spcPts val="0"/>
              </a:spcBef>
              <a:spcAft>
                <a:spcPts val="0"/>
              </a:spcAft>
              <a:buSzPts val="2000"/>
              <a:buChar char="+"/>
              <a:defRPr sz="2000"/>
            </a:lvl9pPr>
          </a:lstStyle>
          <a:p>
            <a:endParaRPr dirty="0"/>
          </a:p>
        </p:txBody>
      </p:sp>
      <p:sp>
        <p:nvSpPr>
          <p:cNvPr id="5" name="Google Shape;8;p1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617FD5-05DC-4904-B904-EF6E77A6B102}" type="slidenum">
              <a:rPr lang="en"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4119CF-7A51-46F1-A272-0C1E9F99DBD7}" type="slidenum">
              <a:rPr lang="en"/>
              <a:pPr>
                <a:defRPr/>
              </a:pPr>
              <a:t>‹#›</a:t>
            </a:fld>
            <a:endParaRPr lang="e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Google Shape;6;p1"/>
          <p:cNvSpPr txBox="1">
            <a:spLocks noGrp="1"/>
          </p:cNvSpPr>
          <p:nvPr>
            <p:ph type="title"/>
          </p:nvPr>
        </p:nvSpPr>
        <p:spPr bwMode="auto">
          <a:xfrm>
            <a:off x="1049338" y="796925"/>
            <a:ext cx="7021512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TW" altLang="zh-TW">
              <a:sym typeface="Arial" charset="0"/>
            </a:endParaRPr>
          </a:p>
        </p:txBody>
      </p:sp>
      <p:sp>
        <p:nvSpPr>
          <p:cNvPr id="1027" name="Google Shape;7;p1"/>
          <p:cNvSpPr txBox="1">
            <a:spLocks noGrp="1"/>
          </p:cNvSpPr>
          <p:nvPr>
            <p:ph type="body" idx="1"/>
          </p:nvPr>
        </p:nvSpPr>
        <p:spPr bwMode="auto">
          <a:xfrm>
            <a:off x="1049338" y="1436688"/>
            <a:ext cx="7021512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TW" altLang="zh-TW">
              <a:sym typeface="Arial" charset="0"/>
            </a:endParaRPr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94725" y="4840288"/>
            <a:ext cx="549275" cy="303212"/>
          </a:xfrm>
          <a:prstGeom prst="rect">
            <a:avLst/>
          </a:prstGeom>
          <a:noFill/>
          <a:ln>
            <a:noFill/>
          </a:ln>
          <a:effectLst>
            <a:outerShdw blurRad="285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kumimoji="0" sz="1100" kern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1pPr>
            <a:lvl2pPr lvl="1" algn="r">
              <a:buNone/>
              <a:defRPr sz="11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2pPr>
            <a:lvl3pPr lvl="2" algn="r">
              <a:buNone/>
              <a:defRPr sz="11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3pPr>
            <a:lvl4pPr lvl="3" algn="r">
              <a:buNone/>
              <a:defRPr sz="11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4pPr>
            <a:lvl5pPr lvl="4" algn="r">
              <a:buNone/>
              <a:defRPr sz="11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5pPr>
            <a:lvl6pPr lvl="5" algn="r">
              <a:buNone/>
              <a:defRPr sz="11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6pPr>
            <a:lvl7pPr lvl="6" algn="r">
              <a:buNone/>
              <a:defRPr sz="11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7pPr>
            <a:lvl8pPr lvl="7" algn="r">
              <a:buNone/>
              <a:defRPr sz="11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8pPr>
            <a:lvl9pPr lvl="8" algn="r">
              <a:buNone/>
              <a:defRPr sz="11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9pPr>
          </a:lstStyle>
          <a:p>
            <a:pPr>
              <a:defRPr/>
            </a:pPr>
            <a:fld id="{E298ED85-64F3-4565-B1E5-009A3E9E778F}" type="slidenum">
              <a:rPr lang="en"/>
              <a:pPr>
                <a:defRPr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4" r:id="rId4"/>
    <p:sldLayoutId id="2147483658" r:id="rId5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lvl="1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2pPr>
      <a:lvl3pPr lvl="2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3pPr>
      <a:lvl4pPr lvl="3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4pPr>
      <a:lvl5pPr lvl="4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L="342900" indent="-342900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marL="742950" lvl="1" indent="-285750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2pPr>
      <a:lvl3pPr marL="1143000" lvl="2" indent="-228600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3pPr>
      <a:lvl4pPr marL="1600200" lvl="3" indent="-228600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4pPr>
      <a:lvl5pPr marL="2057400" lvl="4" indent="-228600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comments" Target="../comments/commen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M5lt1uF8-Y8?feature=shared" TargetMode="External"/><Relationship Id="rId2" Type="http://schemas.openxmlformats.org/officeDocument/2006/relationships/hyperlink" Target="https://youtu.be/rBhJ_VF_ylo?feature=shared\" TargetMode="Externa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 rotWithShape="1">
          <a:blip r:embed="rId3"/>
          <a:srcRect t="1094" r="1094"/>
          <a:stretch/>
        </p:blipFill>
        <p:spPr>
          <a:xfrm>
            <a:off x="634405" y="553524"/>
            <a:ext cx="1463022" cy="1372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194" name="Google Shape;49;p12"/>
          <p:cNvSpPr txBox="1">
            <a:spLocks noGrp="1"/>
          </p:cNvSpPr>
          <p:nvPr>
            <p:ph type="ctrTitle"/>
          </p:nvPr>
        </p:nvSpPr>
        <p:spPr>
          <a:xfrm>
            <a:off x="2203362" y="1556161"/>
            <a:ext cx="5019675" cy="1160462"/>
          </a:xfrm>
        </p:spPr>
        <p:txBody>
          <a:bodyPr/>
          <a:lstStyle/>
          <a:p>
            <a:pPr algn="dist" eaLnBrk="1" hangingPunct="1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Patrick Hand SC"/>
              <a:buNone/>
            </a:pPr>
            <a:r>
              <a:rPr lang="zh-TW" altLang="en-US" sz="3200" b="1" dirty="0">
                <a:solidFill>
                  <a:schemeClr val="tx1"/>
                </a:solidFill>
                <a:latin typeface="王漢宗仿宋體一標準"/>
                <a:ea typeface="王漢宗仿宋體一標準"/>
                <a:cs typeface="Patrick Hand SC"/>
                <a:sym typeface="Patrick Hand SC"/>
              </a:rPr>
              <a:t>苗栗縣</a:t>
            </a:r>
            <a:r>
              <a:rPr lang="en-US" altLang="zh-TW" sz="3200" b="1" dirty="0" smtClean="0">
                <a:solidFill>
                  <a:schemeClr val="tx1"/>
                </a:solidFill>
                <a:latin typeface="王漢宗仿宋體一標準"/>
                <a:ea typeface="王漢宗仿宋體一標準"/>
                <a:cs typeface="Patrick Hand SC"/>
                <a:sym typeface="Patrick Hand SC"/>
              </a:rPr>
              <a:t>115</a:t>
            </a:r>
            <a:r>
              <a:rPr lang="zh-TW" altLang="en-US" sz="3200" b="1" dirty="0" smtClean="0">
                <a:solidFill>
                  <a:schemeClr val="tx1"/>
                </a:solidFill>
                <a:latin typeface="王漢宗仿宋體一標準"/>
                <a:ea typeface="王漢宗仿宋體一標準"/>
                <a:cs typeface="Patrick Hand SC"/>
                <a:sym typeface="Patrick Hand SC"/>
              </a:rPr>
              <a:t>年</a:t>
            </a:r>
            <a:r>
              <a:rPr lang="zh-TW" altLang="en-US" sz="3200" b="1" dirty="0">
                <a:solidFill>
                  <a:schemeClr val="tx1"/>
                </a:solidFill>
                <a:latin typeface="王漢宗仿宋體一標準"/>
                <a:ea typeface="王漢宗仿宋體一標準"/>
                <a:cs typeface="Patrick Hand SC"/>
                <a:sym typeface="Patrick Hand SC"/>
              </a:rPr>
              <a:t>國民中小學</a:t>
            </a:r>
            <a:r>
              <a:rPr lang="en-US" altLang="zh-TW" sz="3200" b="1" dirty="0">
                <a:solidFill>
                  <a:schemeClr val="tx1"/>
                </a:solidFill>
                <a:latin typeface="王漢宗仿宋體一標準"/>
                <a:ea typeface="王漢宗仿宋體一標準"/>
                <a:cs typeface="Patrick Hand SC"/>
                <a:sym typeface="Patrick Hand SC"/>
              </a:rPr>
              <a:t/>
            </a:r>
            <a:br>
              <a:rPr lang="en-US" altLang="zh-TW" sz="3200" b="1" dirty="0">
                <a:solidFill>
                  <a:schemeClr val="tx1"/>
                </a:solidFill>
                <a:latin typeface="王漢宗仿宋體一標準"/>
                <a:ea typeface="王漢宗仿宋體一標準"/>
                <a:cs typeface="Patrick Hand SC"/>
                <a:sym typeface="Patrick Hand SC"/>
              </a:rPr>
            </a:br>
            <a:r>
              <a:rPr lang="zh-TW" altLang="en-US" sz="3200" b="1" dirty="0">
                <a:solidFill>
                  <a:schemeClr val="tx1"/>
                </a:solidFill>
                <a:latin typeface="王漢宗仿宋體一標準"/>
                <a:ea typeface="王漢宗仿宋體一標準"/>
                <a:cs typeface="Patrick Hand SC"/>
                <a:sym typeface="Patrick Hand SC"/>
              </a:rPr>
              <a:t>學生學力檢測線上說明會</a:t>
            </a:r>
          </a:p>
        </p:txBody>
      </p:sp>
      <p:sp>
        <p:nvSpPr>
          <p:cNvPr id="2" name="文字方塊 1">
            <a:extLst>
              <a:ext uri="{FF2B5EF4-FFF2-40B4-BE49-F238E27FC236}">
                <a16:creationId xmlns:a16="http://schemas.microsoft.com/office/drawing/2014/main" id="{C7567AF7-AD6C-4947-B897-211ED74A2ACA}"/>
              </a:ext>
            </a:extLst>
          </p:cNvPr>
          <p:cNvSpPr txBox="1"/>
          <p:nvPr/>
        </p:nvSpPr>
        <p:spPr>
          <a:xfrm>
            <a:off x="2614773" y="2907587"/>
            <a:ext cx="391445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000" dirty="0">
                <a:latin typeface="+mj-ea"/>
                <a:ea typeface="+mj-ea"/>
              </a:rPr>
              <a:t>時間：</a:t>
            </a:r>
            <a:r>
              <a:rPr lang="en-US" altLang="zh-TW" sz="2000" dirty="0" smtClean="0">
                <a:latin typeface="+mj-ea"/>
                <a:ea typeface="+mj-ea"/>
              </a:rPr>
              <a:t>115</a:t>
            </a:r>
            <a:r>
              <a:rPr lang="zh-TW" altLang="en-US" sz="2000" dirty="0" smtClean="0">
                <a:latin typeface="+mj-ea"/>
                <a:ea typeface="+mj-ea"/>
              </a:rPr>
              <a:t>年</a:t>
            </a:r>
            <a:r>
              <a:rPr lang="en-US" altLang="zh-TW" sz="2000" dirty="0">
                <a:latin typeface="+mj-ea"/>
                <a:ea typeface="+mj-ea"/>
              </a:rPr>
              <a:t>3</a:t>
            </a:r>
            <a:r>
              <a:rPr lang="zh-TW" altLang="en-US" sz="2000" dirty="0" smtClean="0">
                <a:latin typeface="+mj-ea"/>
                <a:ea typeface="+mj-ea"/>
              </a:rPr>
              <a:t>月</a:t>
            </a:r>
            <a:r>
              <a:rPr lang="en-US" altLang="zh-TW" sz="2000" dirty="0" smtClean="0">
                <a:latin typeface="+mj-ea"/>
                <a:ea typeface="+mj-ea"/>
              </a:rPr>
              <a:t>20</a:t>
            </a:r>
            <a:r>
              <a:rPr lang="zh-TW" altLang="en-US" sz="2000" dirty="0" smtClean="0">
                <a:latin typeface="+mj-ea"/>
                <a:ea typeface="+mj-ea"/>
              </a:rPr>
              <a:t>日下午</a:t>
            </a:r>
            <a:r>
              <a:rPr lang="en-US" altLang="zh-TW" sz="2000" dirty="0" smtClean="0">
                <a:latin typeface="+mj-ea"/>
                <a:ea typeface="+mj-ea"/>
              </a:rPr>
              <a:t>1:00</a:t>
            </a:r>
            <a:endParaRPr lang="zh-TW" altLang="en-US" sz="2000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B5FADBD2-D8EA-4FB6-B7FE-C73E4B708542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9A24560A-B17A-4956-A41E-6EF1A6DCBCEC}" type="slidenum">
              <a:rPr lang="en" smtClean="0"/>
              <a:pPr>
                <a:defRPr/>
              </a:pPr>
              <a:t>10</a:t>
            </a:fld>
            <a:endParaRPr lang="en"/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470A423E-5B20-4184-AEA2-580D5AC44E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2364" y="2673542"/>
            <a:ext cx="4100732" cy="1694476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09FAE48C-2982-4DCC-B71E-3F179BFC39DC}"/>
              </a:ext>
            </a:extLst>
          </p:cNvPr>
          <p:cNvSpPr/>
          <p:nvPr/>
        </p:nvSpPr>
        <p:spPr>
          <a:xfrm>
            <a:off x="5645266" y="1986974"/>
            <a:ext cx="272403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381000" algn="l"/>
              </a:tabLst>
            </a:pPr>
            <a:r>
              <a:rPr lang="zh-TW" altLang="zh-TW" kern="150" dirty="0">
                <a:latin typeface="Calibri" panose="020F0502020204030204" pitchFamily="34" charset="0"/>
                <a:ea typeface="標楷體" panose="03000509000000000000" pitchFamily="65" charset="-120"/>
                <a:cs typeface="標楷體" panose="03000509000000000000" pitchFamily="65" charset="-120"/>
              </a:rPr>
              <a:t>本表請於</a:t>
            </a:r>
            <a:r>
              <a:rPr lang="en-US" altLang="zh-TW" kern="150" dirty="0" smtClean="0">
                <a:solidFill>
                  <a:srgbClr val="FF0000"/>
                </a:solidFill>
                <a:latin typeface="Calibri" panose="020F0502020204030204" pitchFamily="34" charset="0"/>
                <a:ea typeface="標楷體" panose="03000509000000000000" pitchFamily="65" charset="-120"/>
                <a:cs typeface="標楷體" panose="03000509000000000000" pitchFamily="65" charset="-120"/>
              </a:rPr>
              <a:t>115</a:t>
            </a:r>
            <a:r>
              <a:rPr lang="zh-TW" altLang="zh-TW" kern="150" dirty="0" smtClean="0">
                <a:solidFill>
                  <a:srgbClr val="FF0000"/>
                </a:solidFill>
                <a:latin typeface="Calibri" panose="020F0502020204030204" pitchFamily="34" charset="0"/>
                <a:ea typeface="標楷體" panose="03000509000000000000" pitchFamily="65" charset="-120"/>
                <a:cs typeface="標楷體" panose="03000509000000000000" pitchFamily="65" charset="-120"/>
              </a:rPr>
              <a:t>年</a:t>
            </a:r>
            <a:r>
              <a:rPr lang="en-US" altLang="zh-TW" kern="150" dirty="0">
                <a:solidFill>
                  <a:srgbClr val="FF0000"/>
                </a:solidFill>
                <a:latin typeface="Calibri" panose="020F0502020204030204" pitchFamily="34" charset="0"/>
                <a:ea typeface="標楷體" panose="03000509000000000000" pitchFamily="65" charset="-120"/>
                <a:cs typeface="標楷體" panose="03000509000000000000" pitchFamily="65" charset="-120"/>
              </a:rPr>
              <a:t>3</a:t>
            </a:r>
            <a:r>
              <a:rPr lang="zh-TW" altLang="zh-TW" kern="150" dirty="0" smtClean="0">
                <a:solidFill>
                  <a:srgbClr val="FF0000"/>
                </a:solidFill>
                <a:latin typeface="Calibri" panose="020F0502020204030204" pitchFamily="34" charset="0"/>
                <a:ea typeface="標楷體" panose="03000509000000000000" pitchFamily="65" charset="-120"/>
                <a:cs typeface="標楷體" panose="03000509000000000000" pitchFamily="65" charset="-120"/>
              </a:rPr>
              <a:t>月</a:t>
            </a:r>
            <a:r>
              <a:rPr lang="en-US" altLang="zh-TW" kern="150" dirty="0" smtClean="0">
                <a:solidFill>
                  <a:srgbClr val="FF0000"/>
                </a:solidFill>
                <a:latin typeface="Calibri" panose="020F0502020204030204" pitchFamily="34" charset="0"/>
                <a:ea typeface="標楷體" panose="03000509000000000000" pitchFamily="65" charset="-120"/>
                <a:cs typeface="標楷體" panose="03000509000000000000" pitchFamily="65" charset="-120"/>
              </a:rPr>
              <a:t>27</a:t>
            </a:r>
            <a:r>
              <a:rPr lang="zh-TW" altLang="zh-TW" kern="150" dirty="0" smtClean="0">
                <a:solidFill>
                  <a:srgbClr val="FF0000"/>
                </a:solidFill>
                <a:latin typeface="Calibri" panose="020F0502020204030204" pitchFamily="34" charset="0"/>
                <a:ea typeface="標楷體" panose="03000509000000000000" pitchFamily="65" charset="-120"/>
                <a:cs typeface="標楷體" panose="03000509000000000000" pitchFamily="65" charset="-120"/>
              </a:rPr>
              <a:t>日</a:t>
            </a:r>
            <a:r>
              <a:rPr lang="zh-TW" altLang="zh-TW" kern="150" dirty="0" smtClean="0">
                <a:latin typeface="Calibri" panose="020F0502020204030204" pitchFamily="34" charset="0"/>
                <a:ea typeface="標楷體" panose="03000509000000000000" pitchFamily="65" charset="-120"/>
                <a:cs typeface="標楷體" panose="03000509000000000000" pitchFamily="65" charset="-120"/>
              </a:rPr>
              <a:t>前</a:t>
            </a:r>
            <a:r>
              <a:rPr lang="zh-TW" altLang="zh-TW" kern="150" dirty="0">
                <a:latin typeface="Calibri" panose="020F0502020204030204" pitchFamily="34" charset="0"/>
                <a:ea typeface="標楷體" panose="03000509000000000000" pitchFamily="65" charset="-120"/>
                <a:cs typeface="標楷體" panose="03000509000000000000" pitchFamily="65" charset="-120"/>
              </a:rPr>
              <a:t>將核章</a:t>
            </a:r>
            <a:r>
              <a:rPr lang="en-US" altLang="zh-TW" kern="150" dirty="0">
                <a:latin typeface="Calibri" panose="020F0502020204030204" pitchFamily="34" charset="0"/>
                <a:ea typeface="標楷體" panose="03000509000000000000" pitchFamily="65" charset="-120"/>
                <a:cs typeface="標楷體" panose="03000509000000000000" pitchFamily="65" charset="-120"/>
              </a:rPr>
              <a:t>PDF</a:t>
            </a:r>
            <a:r>
              <a:rPr lang="zh-TW" altLang="zh-TW" kern="150" dirty="0">
                <a:latin typeface="Calibri" panose="020F0502020204030204" pitchFamily="34" charset="0"/>
                <a:ea typeface="標楷體" panose="03000509000000000000" pitchFamily="65" charset="-120"/>
                <a:cs typeface="標楷體" panose="03000509000000000000" pitchFamily="65" charset="-120"/>
              </a:rPr>
              <a:t>檔及</a:t>
            </a:r>
            <a:r>
              <a:rPr lang="en-US" altLang="zh-TW" kern="150" dirty="0">
                <a:latin typeface="Calibri" panose="020F0502020204030204" pitchFamily="34" charset="0"/>
                <a:ea typeface="標楷體" panose="03000509000000000000" pitchFamily="65" charset="-120"/>
                <a:cs typeface="標楷體" panose="03000509000000000000" pitchFamily="65" charset="-120"/>
              </a:rPr>
              <a:t>OTD</a:t>
            </a:r>
            <a:r>
              <a:rPr lang="zh-TW" altLang="zh-TW" kern="150" dirty="0">
                <a:latin typeface="Calibri" panose="020F0502020204030204" pitchFamily="34" charset="0"/>
                <a:ea typeface="標楷體" panose="03000509000000000000" pitchFamily="65" charset="-120"/>
                <a:cs typeface="標楷體" panose="03000509000000000000" pitchFamily="65" charset="-120"/>
              </a:rPr>
              <a:t>檔寄至本府承辦</a:t>
            </a:r>
            <a:r>
              <a:rPr lang="zh-TW" altLang="zh-TW" kern="150" dirty="0" smtClean="0">
                <a:latin typeface="Calibri" panose="020F0502020204030204" pitchFamily="34" charset="0"/>
                <a:ea typeface="標楷體" panose="03000509000000000000" pitchFamily="65" charset="-120"/>
                <a:cs typeface="標楷體" panose="03000509000000000000" pitchFamily="65" charset="-120"/>
              </a:rPr>
              <a:t>人</a:t>
            </a:r>
            <a:r>
              <a:rPr lang="en-US" altLang="zh-TW" kern="150" dirty="0" smtClean="0">
                <a:latin typeface="Calibri" panose="020F0502020204030204" pitchFamily="34" charset="0"/>
                <a:ea typeface="標楷體" panose="03000509000000000000" pitchFamily="65" charset="-120"/>
                <a:cs typeface="標楷體" panose="03000509000000000000" pitchFamily="65" charset="-120"/>
              </a:rPr>
              <a:t>d</a:t>
            </a:r>
            <a:r>
              <a:rPr lang="zh-TW" altLang="en-US" kern="150" dirty="0" smtClean="0">
                <a:latin typeface="Calibri" panose="020F0502020204030204" pitchFamily="34" charset="0"/>
                <a:ea typeface="標楷體" panose="03000509000000000000" pitchFamily="65" charset="-120"/>
                <a:cs typeface="標楷體" panose="03000509000000000000" pitchFamily="65" charset="-120"/>
              </a:rPr>
              <a:t>課程督學傅雅暉</a:t>
            </a:r>
            <a:r>
              <a:rPr lang="zh-TW" altLang="zh-TW" kern="150" dirty="0" smtClean="0">
                <a:latin typeface="Calibri" panose="020F0502020204030204" pitchFamily="34" charset="0"/>
                <a:ea typeface="標楷體" panose="03000509000000000000" pitchFamily="65" charset="-120"/>
                <a:cs typeface="標楷體" panose="03000509000000000000" pitchFamily="65" charset="-120"/>
              </a:rPr>
              <a:t>電子信</a:t>
            </a:r>
            <a:r>
              <a:rPr lang="zh-TW" altLang="en-US" kern="150" dirty="0" smtClean="0">
                <a:latin typeface="Calibri" panose="020F0502020204030204" pitchFamily="34" charset="0"/>
                <a:ea typeface="標楷體" panose="03000509000000000000" pitchFamily="65" charset="-120"/>
                <a:cs typeface="標楷體" panose="03000509000000000000" pitchFamily="65" charset="-120"/>
              </a:rPr>
              <a:t>箱</a:t>
            </a:r>
            <a:r>
              <a:rPr lang="en-US" altLang="zh-TW" kern="150" dirty="0" smtClean="0">
                <a:latin typeface="Calibri" panose="020F0502020204030204" pitchFamily="34" charset="0"/>
                <a:ea typeface="標楷體" panose="03000509000000000000" pitchFamily="65" charset="-120"/>
                <a:cs typeface="標楷體" panose="03000509000000000000" pitchFamily="65" charset="-120"/>
              </a:rPr>
              <a:t>ustpbfifi</a:t>
            </a:r>
            <a:r>
              <a:rPr lang="en-US" altLang="zh-TW" kern="150" dirty="0" smtClean="0">
                <a:latin typeface="Calibri" panose="020F0502020204030204" pitchFamily="34" charset="0"/>
                <a:ea typeface="標楷體" panose="03000509000000000000" pitchFamily="65" charset="-120"/>
                <a:cs typeface="標楷體" panose="03000509000000000000" pitchFamily="65" charset="-120"/>
              </a:rPr>
              <a:t>@ems.miaoli.gov.tw</a:t>
            </a:r>
            <a:r>
              <a:rPr lang="zh-TW" altLang="zh-TW" kern="150" dirty="0">
                <a:latin typeface="Calibri" panose="020F0502020204030204" pitchFamily="34" charset="0"/>
                <a:ea typeface="標楷體" panose="03000509000000000000" pitchFamily="65" charset="-120"/>
                <a:cs typeface="標楷體" panose="03000509000000000000" pitchFamily="65" charset="-120"/>
              </a:rPr>
              <a:t>。</a:t>
            </a:r>
            <a:endParaRPr lang="zh-TW" altLang="zh-TW" kern="150" dirty="0"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pic>
        <p:nvPicPr>
          <p:cNvPr id="2" name="圖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9201" y="566967"/>
            <a:ext cx="2951413" cy="1930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654454"/>
      </p:ext>
    </p:extLst>
  </p:cSld>
  <p:clrMapOvr>
    <a:masterClrMapping/>
  </p:clrMapOvr>
  <p:transition>
    <p:fade thruBlk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C998B965-FAA3-49B4-BFD7-555D68D9C9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D7320894-2CFC-4373-811B-E090F6563215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534CDC0F-D1B6-43F7-B0CA-1BBC17366BD9}" type="slidenum">
              <a:rPr lang="en" smtClean="0"/>
              <a:pPr>
                <a:defRPr/>
              </a:pPr>
              <a:t>11</a:t>
            </a:fld>
            <a:endParaRPr lang="en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9DC5F012-AA57-4178-BC6B-4A42F93D406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047" y="322729"/>
            <a:ext cx="8852007" cy="3772861"/>
          </a:xfrm>
          <a:prstGeom prst="rect">
            <a:avLst/>
          </a:prstGeom>
        </p:spPr>
      </p:pic>
      <p:sp>
        <p:nvSpPr>
          <p:cNvPr id="6" name="文字方塊 5">
            <a:extLst>
              <a:ext uri="{FF2B5EF4-FFF2-40B4-BE49-F238E27FC236}">
                <a16:creationId xmlns:a16="http://schemas.microsoft.com/office/drawing/2014/main" id="{6879F78C-FFCE-4135-A727-C6F1F0C41995}"/>
              </a:ext>
            </a:extLst>
          </p:cNvPr>
          <p:cNvSpPr txBox="1"/>
          <p:nvPr/>
        </p:nvSpPr>
        <p:spPr>
          <a:xfrm>
            <a:off x="824718" y="4334098"/>
            <a:ext cx="65748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Clr>
                <a:srgbClr val="000000"/>
              </a:buClr>
            </a:pPr>
            <a:r>
              <a:rPr kumimoji="0" lang="zh-TW" altLang="en-US" sz="1400" b="1" dirty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 ★請利用公文提供之</a:t>
            </a:r>
            <a:r>
              <a:rPr kumimoji="0" lang="en-US" altLang="zh-TW" sz="1400" b="1" dirty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EXCEL</a:t>
            </a:r>
            <a:r>
              <a:rPr kumimoji="0" lang="zh-TW" altLang="en-US" sz="1400" b="1" dirty="0">
                <a:solidFill>
                  <a:srgbClr val="7030A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製作學生受測名冊，完成上傳網站</a:t>
            </a:r>
            <a:endParaRPr kumimoji="0" lang="en-US" altLang="zh-TW" sz="1400" b="1" dirty="0">
              <a:solidFill>
                <a:srgbClr val="7030A0"/>
              </a:solidFill>
              <a:latin typeface="標楷體" panose="03000509000000000000" pitchFamily="65" charset="-120"/>
              <a:ea typeface="標楷體" panose="03000509000000000000" pitchFamily="65" charset="-120"/>
              <a:cs typeface="王漢宗仿宋體一標準"/>
            </a:endParaRPr>
          </a:p>
          <a:p>
            <a:pPr marL="342900" indent="-342900">
              <a:buClr>
                <a:srgbClr val="000000"/>
              </a:buClr>
            </a:pPr>
            <a:r>
              <a:rPr kumimoji="0" lang="zh-TW" altLang="en-US" sz="1400" b="1" i="0" dirty="0">
                <a:solidFill>
                  <a:schemeClr val="tx2">
                    <a:lumMod val="90000"/>
                  </a:schemeClr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</a:rPr>
              <a:t>  </a:t>
            </a:r>
            <a:r>
              <a:rPr kumimoji="0" lang="en-US" altLang="zh-TW" sz="1400" b="1" i="0" dirty="0">
                <a:solidFill>
                  <a:schemeClr val="tx1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</a:rPr>
              <a:t>【</a:t>
            </a:r>
            <a:r>
              <a:rPr lang="zh-TW" altLang="en-US" sz="1400" b="1" i="0" dirty="0">
                <a:solidFill>
                  <a:schemeClr val="tx1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</a:rPr>
              <a:t>苗栗縣</a:t>
            </a:r>
            <a:r>
              <a:rPr lang="en-US" altLang="zh-TW" sz="1400" b="1" i="0" dirty="0">
                <a:solidFill>
                  <a:schemeClr val="tx1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</a:rPr>
              <a:t>114</a:t>
            </a:r>
            <a:r>
              <a:rPr lang="zh-TW" altLang="en-US" sz="1400" b="1" i="0" dirty="0">
                <a:solidFill>
                  <a:schemeClr val="tx1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</a:rPr>
              <a:t>年度國民中小學學生學力檢測資料上傳與統計系統</a:t>
            </a:r>
            <a:r>
              <a:rPr lang="en-US" altLang="zh-TW" sz="1400" b="1" i="0" dirty="0">
                <a:solidFill>
                  <a:schemeClr val="tx1"/>
                </a:solidFill>
                <a:effectLst/>
                <a:latin typeface="標楷體" panose="03000509000000000000" pitchFamily="65" charset="-120"/>
                <a:ea typeface="標楷體" panose="03000509000000000000" pitchFamily="65" charset="-120"/>
              </a:rPr>
              <a:t>】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414584372"/>
      </p:ext>
    </p:extLst>
  </p:cSld>
  <p:clrMapOvr>
    <a:masterClrMapping/>
  </p:clrMapOvr>
  <p:transition>
    <p:fade thruBlk="1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Google Shape;54;p13"/>
          <p:cNvSpPr txBox="1">
            <a:spLocks noGrp="1"/>
          </p:cNvSpPr>
          <p:nvPr>
            <p:ph type="title"/>
          </p:nvPr>
        </p:nvSpPr>
        <p:spPr>
          <a:xfrm>
            <a:off x="981075" y="544513"/>
            <a:ext cx="7021513" cy="749300"/>
          </a:xfrm>
        </p:spPr>
        <p:txBody>
          <a:bodyPr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Patrick Hand SC"/>
              <a:buNone/>
            </a:pPr>
            <a:r>
              <a:rPr lang="zh-TW" altLang="en-US" sz="3000" b="1" dirty="0">
                <a:solidFill>
                  <a:schemeClr val="tx1"/>
                </a:solidFill>
                <a:latin typeface="王漢宗仿宋體一標準"/>
                <a:ea typeface="王漢宗仿宋體一標準"/>
                <a:cs typeface="Patrick Hand SC"/>
                <a:sym typeface="Patrick Hand SC"/>
              </a:rPr>
              <a:t>學生名冊格式注意事項</a:t>
            </a:r>
          </a:p>
        </p:txBody>
      </p:sp>
      <p:sp>
        <p:nvSpPr>
          <p:cNvPr id="58" name="Google Shape;58;p1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9E02E4A1-E515-4FD5-8DE8-12A630620CC0}" type="slidenum">
              <a:rPr lang="en"/>
              <a:pPr>
                <a:defRPr/>
              </a:pPr>
              <a:t>12</a:t>
            </a:fld>
            <a:endParaRPr/>
          </a:p>
        </p:txBody>
      </p:sp>
      <p:sp>
        <p:nvSpPr>
          <p:cNvPr id="8" name="矩形 7"/>
          <p:cNvSpPr/>
          <p:nvPr/>
        </p:nvSpPr>
        <p:spPr>
          <a:xfrm>
            <a:off x="981075" y="1293813"/>
            <a:ext cx="7181850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Clr>
                <a:srgbClr val="000000"/>
              </a:buClr>
              <a:buFont typeface="Wingdings" pitchFamily="2" charset="2"/>
              <a:buChar char="Ø"/>
            </a:pPr>
            <a:r>
              <a:rPr kumimoji="0" lang="zh-TW" altLang="en-US" sz="1600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所有欄位儲存格格式均設定為「 文字 」</a:t>
            </a:r>
            <a:r>
              <a:rPr kumimoji="0" lang="zh-TW" altLang="en-US" sz="16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，以避免當首位數字為「 </a:t>
            </a:r>
            <a:r>
              <a:rPr kumimoji="0" lang="en-US" altLang="zh-TW" sz="16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0 </a:t>
            </a:r>
            <a:r>
              <a:rPr kumimoji="0" lang="zh-TW" altLang="en-US" sz="16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」時</a:t>
            </a:r>
          </a:p>
          <a:p>
            <a:pPr marL="342900" indent="-342900">
              <a:buClr>
                <a:srgbClr val="000000"/>
              </a:buClr>
              <a:buFont typeface="Arial" charset="0"/>
              <a:buNone/>
            </a:pPr>
            <a:r>
              <a:rPr kumimoji="0" lang="zh-TW" altLang="en-US" sz="16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        無法顯示（例如學生座號「 </a:t>
            </a:r>
            <a:r>
              <a:rPr kumimoji="0" lang="en-US" altLang="zh-TW" sz="16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01 </a:t>
            </a:r>
            <a:r>
              <a:rPr kumimoji="0" lang="zh-TW" altLang="en-US" sz="16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」錯被顯示成「 </a:t>
            </a:r>
            <a:r>
              <a:rPr kumimoji="0" lang="en-US" altLang="zh-TW" sz="16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1 </a:t>
            </a:r>
            <a:r>
              <a:rPr kumimoji="0" lang="zh-TW" altLang="en-US" sz="16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」等情況）。</a:t>
            </a:r>
            <a:endParaRPr kumimoji="0" lang="en-US" altLang="zh-TW" sz="16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  <a:cs typeface="王漢宗仿宋體一標準"/>
            </a:endParaRPr>
          </a:p>
          <a:p>
            <a:pPr marL="342900" indent="-342900">
              <a:buClr>
                <a:srgbClr val="000000"/>
              </a:buClr>
              <a:buFont typeface="Arial" charset="0"/>
              <a:buNone/>
            </a:pPr>
            <a:endParaRPr kumimoji="0" lang="zh-TW" altLang="en-US" sz="1600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  <a:cs typeface="王漢宗仿宋體一標準"/>
            </a:endParaRPr>
          </a:p>
          <a:p>
            <a:pPr marL="342900" indent="-342900">
              <a:buClr>
                <a:srgbClr val="000000"/>
              </a:buClr>
              <a:buFont typeface="Wingdings" pitchFamily="2" charset="2"/>
              <a:buChar char="Ø"/>
            </a:pPr>
            <a:r>
              <a:rPr kumimoji="0" lang="zh-TW" altLang="en-US" sz="16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名冊常見錯誤類型，請務必確認排除，常見的錯誤情況歸納如下：</a:t>
            </a:r>
          </a:p>
          <a:p>
            <a:pPr marL="342900" indent="-342900">
              <a:buClr>
                <a:srgbClr val="000000"/>
              </a:buClr>
              <a:buFont typeface="Arial" charset="0"/>
              <a:buNone/>
            </a:pPr>
            <a:r>
              <a:rPr kumimoji="0" lang="en-US" altLang="zh-TW" sz="1600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	</a:t>
            </a:r>
            <a:r>
              <a:rPr kumimoji="0" lang="zh-TW" altLang="en-US" sz="1600" b="1" dirty="0">
                <a:solidFill>
                  <a:srgbClr val="FF99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（</a:t>
            </a:r>
            <a:r>
              <a:rPr kumimoji="0" lang="en-US" altLang="zh-TW" sz="1600" b="1" dirty="0">
                <a:solidFill>
                  <a:srgbClr val="FF99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1</a:t>
            </a:r>
            <a:r>
              <a:rPr kumimoji="0" lang="zh-TW" altLang="en-US" sz="1600" b="1" dirty="0">
                <a:solidFill>
                  <a:srgbClr val="FF99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）</a:t>
            </a:r>
            <a:r>
              <a:rPr kumimoji="0" lang="zh-TW" altLang="zh-TW" sz="1600" b="1" dirty="0">
                <a:solidFill>
                  <a:srgbClr val="FF99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同一班級學生座號有重複或無規則；不同班級學生座號卻延續編排</a:t>
            </a:r>
            <a:r>
              <a:rPr kumimoji="0" lang="zh-TW" altLang="en-US" sz="1600" b="1" dirty="0">
                <a:solidFill>
                  <a:srgbClr val="FF99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。</a:t>
            </a:r>
            <a:endParaRPr kumimoji="0" lang="en-US" altLang="zh-TW" sz="1600" b="1" dirty="0">
              <a:solidFill>
                <a:srgbClr val="FF9900"/>
              </a:solidFill>
              <a:latin typeface="標楷體" panose="03000509000000000000" pitchFamily="65" charset="-120"/>
              <a:ea typeface="標楷體" panose="03000509000000000000" pitchFamily="65" charset="-120"/>
              <a:cs typeface="王漢宗仿宋體一標準"/>
            </a:endParaRPr>
          </a:p>
          <a:p>
            <a:pPr marL="342900" indent="-342900">
              <a:buClr>
                <a:srgbClr val="000000"/>
              </a:buClr>
              <a:buFont typeface="Arial" charset="0"/>
              <a:buNone/>
            </a:pPr>
            <a:r>
              <a:rPr kumimoji="0" lang="en-US" altLang="zh-TW" sz="1600" b="1" dirty="0">
                <a:solidFill>
                  <a:srgbClr val="FF99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	</a:t>
            </a:r>
            <a:r>
              <a:rPr kumimoji="0" lang="zh-TW" altLang="en-US" sz="1600" b="1" dirty="0">
                <a:solidFill>
                  <a:srgbClr val="FF99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（</a:t>
            </a:r>
            <a:r>
              <a:rPr kumimoji="0" lang="en-US" altLang="zh-TW" sz="1600" b="1" dirty="0">
                <a:solidFill>
                  <a:srgbClr val="FF99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2</a:t>
            </a:r>
            <a:r>
              <a:rPr kumimoji="0" lang="zh-TW" altLang="en-US" sz="1600" b="1" dirty="0">
                <a:solidFill>
                  <a:srgbClr val="FF99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）</a:t>
            </a:r>
            <a:r>
              <a:rPr kumimoji="0" lang="zh-TW" altLang="en-US" sz="1600" b="1" dirty="0">
                <a:solidFill>
                  <a:srgbClr val="FF99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學生姓名未填或學生姓名為亂碼</a:t>
            </a:r>
            <a:r>
              <a:rPr kumimoji="0" lang="zh-TW" altLang="en-US" sz="1600" b="1" dirty="0">
                <a:solidFill>
                  <a:srgbClr val="FF99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。</a:t>
            </a:r>
          </a:p>
          <a:p>
            <a:pPr marL="342900" indent="-342900">
              <a:buClr>
                <a:srgbClr val="000000"/>
              </a:buClr>
              <a:buFont typeface="Arial" charset="0"/>
              <a:buNone/>
            </a:pPr>
            <a:r>
              <a:rPr kumimoji="0" lang="en-US" altLang="zh-TW" sz="1600" b="1" dirty="0">
                <a:solidFill>
                  <a:srgbClr val="FF99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	</a:t>
            </a:r>
            <a:r>
              <a:rPr kumimoji="0" lang="zh-TW" altLang="en-US" sz="1600" b="1" dirty="0">
                <a:solidFill>
                  <a:srgbClr val="FF99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（</a:t>
            </a:r>
            <a:r>
              <a:rPr kumimoji="0" lang="en-US" altLang="zh-TW" sz="1600" b="1" dirty="0">
                <a:solidFill>
                  <a:srgbClr val="FF99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3</a:t>
            </a:r>
            <a:r>
              <a:rPr kumimoji="0" lang="zh-TW" altLang="en-US" sz="1600" b="1" dirty="0">
                <a:solidFill>
                  <a:srgbClr val="FF99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）</a:t>
            </a:r>
            <a:r>
              <a:rPr kumimoji="0" lang="zh-TW" altLang="zh-TW" sz="1600" b="1" dirty="0">
                <a:solidFill>
                  <a:srgbClr val="FF99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施測年級、班級填報錯誤</a:t>
            </a:r>
            <a:r>
              <a:rPr kumimoji="0" lang="zh-TW" altLang="en-US" sz="1600" b="1" dirty="0">
                <a:solidFill>
                  <a:srgbClr val="FF99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。</a:t>
            </a:r>
            <a:endParaRPr kumimoji="0" lang="en-US" altLang="zh-TW" sz="1600" b="1" dirty="0">
              <a:solidFill>
                <a:srgbClr val="FF9900"/>
              </a:solidFill>
              <a:latin typeface="標楷體" panose="03000509000000000000" pitchFamily="65" charset="-120"/>
              <a:ea typeface="標楷體" panose="03000509000000000000" pitchFamily="65" charset="-120"/>
              <a:cs typeface="王漢宗仿宋體一標準"/>
            </a:endParaRPr>
          </a:p>
          <a:p>
            <a:pPr marL="342900" indent="-342900">
              <a:buClr>
                <a:srgbClr val="000000"/>
              </a:buClr>
              <a:buFont typeface="Arial" charset="0"/>
              <a:buNone/>
            </a:pPr>
            <a:r>
              <a:rPr kumimoji="0" lang="en-US" altLang="zh-TW" sz="1600" b="1" dirty="0">
                <a:solidFill>
                  <a:srgbClr val="FF99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	</a:t>
            </a:r>
            <a:r>
              <a:rPr kumimoji="0" lang="zh-TW" altLang="en-US" sz="1600" b="1" dirty="0">
                <a:solidFill>
                  <a:srgbClr val="FF99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（</a:t>
            </a:r>
            <a:r>
              <a:rPr kumimoji="0" lang="en-US" altLang="zh-TW" sz="1600" b="1" dirty="0">
                <a:solidFill>
                  <a:srgbClr val="FF99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4</a:t>
            </a:r>
            <a:r>
              <a:rPr kumimoji="0" lang="zh-TW" altLang="en-US" sz="1600" b="1" dirty="0">
                <a:solidFill>
                  <a:srgbClr val="FF99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）</a:t>
            </a:r>
            <a:r>
              <a:rPr kumimoji="0" lang="zh-TW" altLang="en-US" sz="1600" b="1" dirty="0">
                <a:solidFill>
                  <a:srgbClr val="FF99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學校代碼與學校名稱不相符、學校名稱填報錯誤</a:t>
            </a:r>
            <a:r>
              <a:rPr kumimoji="0" lang="zh-TW" altLang="en-US" sz="1600" b="1" dirty="0">
                <a:solidFill>
                  <a:srgbClr val="FF99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。</a:t>
            </a:r>
            <a:endParaRPr kumimoji="0" lang="en-US" altLang="zh-TW" sz="1600" b="1" dirty="0">
              <a:solidFill>
                <a:srgbClr val="FF9900"/>
              </a:solidFill>
              <a:latin typeface="標楷體" panose="03000509000000000000" pitchFamily="65" charset="-120"/>
              <a:ea typeface="標楷體" panose="03000509000000000000" pitchFamily="65" charset="-120"/>
              <a:cs typeface="王漢宗仿宋體一標準"/>
            </a:endParaRPr>
          </a:p>
          <a:p>
            <a:pPr marL="342900" indent="-342900">
              <a:buClr>
                <a:srgbClr val="000000"/>
              </a:buClr>
              <a:buFont typeface="Arial" charset="0"/>
              <a:buNone/>
            </a:pPr>
            <a:endParaRPr kumimoji="0" lang="en-US" altLang="zh-TW" sz="1600" b="1" dirty="0">
              <a:solidFill>
                <a:srgbClr val="FF9900"/>
              </a:solidFill>
              <a:latin typeface="標楷體" panose="03000509000000000000" pitchFamily="65" charset="-120"/>
              <a:ea typeface="標楷體" panose="03000509000000000000" pitchFamily="65" charset="-120"/>
              <a:cs typeface="王漢宗仿宋體一標準"/>
            </a:endParaRPr>
          </a:p>
          <a:p>
            <a:pPr marL="342900" indent="-342900">
              <a:buClr>
                <a:srgbClr val="000000"/>
              </a:buClr>
              <a:buFont typeface="Wingdings" panose="05000000000000000000" pitchFamily="2" charset="2"/>
              <a:buChar char="l"/>
            </a:pPr>
            <a:r>
              <a:rPr kumimoji="0" lang="zh-TW" altLang="en-US" sz="1600" b="1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學生名冊簡報說明</a:t>
            </a:r>
            <a:endParaRPr kumimoji="0" lang="en-US" altLang="zh-TW" sz="1600" b="1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  <a:cs typeface="王漢宗仿宋體一標準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5B4BED7-F9DF-4EE3-AA1A-44A0DB108C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8791" y="793913"/>
            <a:ext cx="4077467" cy="548990"/>
          </a:xfrm>
        </p:spPr>
        <p:txBody>
          <a:bodyPr/>
          <a:lstStyle/>
          <a:p>
            <a:r>
              <a:rPr lang="zh-TW" altLang="en-US" sz="3200" b="1" dirty="0"/>
              <a:t>學力檢測歷屆考題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D602009C-316A-42DD-9A77-B1A07A5BFF17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534CDC0F-D1B6-43F7-B0CA-1BBC17366BD9}" type="slidenum">
              <a:rPr lang="en" smtClean="0"/>
              <a:pPr>
                <a:defRPr/>
              </a:pPr>
              <a:t>13</a:t>
            </a:fld>
            <a:endParaRPr lang="en"/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45362D7F-35E7-4811-ABB9-EE521F65140C}"/>
              </a:ext>
            </a:extLst>
          </p:cNvPr>
          <p:cNvSpPr txBox="1"/>
          <p:nvPr/>
        </p:nvSpPr>
        <p:spPr>
          <a:xfrm>
            <a:off x="1342833" y="3523733"/>
            <a:ext cx="676039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800" b="1" kern="100" dirty="0">
                <a:highlight>
                  <a:srgbClr val="00FFFF"/>
                </a:highlight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  <a:sym typeface="Arial"/>
              </a:rPr>
              <a:t>教育部因材網 </a:t>
            </a:r>
            <a:r>
              <a:rPr lang="en-US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教育雲端帳號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OPEN ID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登錄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kern="100" dirty="0">
                <a:latin typeface="+mj-ea"/>
                <a:ea typeface="+mj-ea"/>
                <a:cs typeface="Times New Roman" panose="02020603050405020304" pitchFamily="18" charset="0"/>
              </a:rPr>
              <a:t> </a:t>
            </a:r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1800" kern="100" dirty="0"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  </a:t>
            </a:r>
            <a:r>
              <a:rPr lang="en-US" altLang="zh-TW" sz="1800" kern="100" dirty="0"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1.【</a:t>
            </a:r>
            <a:r>
              <a:rPr lang="zh-TW" altLang="en-US" sz="1800" kern="100" dirty="0"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學習扶助</a:t>
            </a:r>
            <a:r>
              <a:rPr lang="en-US" altLang="zh-TW" sz="1800" kern="100" dirty="0"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】-【</a:t>
            </a:r>
            <a:r>
              <a:rPr lang="zh-TW" altLang="en-US" sz="1800" kern="100" dirty="0"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縣市學力檢測</a:t>
            </a:r>
            <a:r>
              <a:rPr lang="en-US" altLang="zh-TW" sz="1800" kern="100" dirty="0">
                <a:effectLst/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】</a:t>
            </a:r>
          </a:p>
          <a:p>
            <a:r>
              <a:rPr lang="zh-TW" altLang="en-US" sz="1800" kern="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  </a:t>
            </a:r>
            <a:r>
              <a:rPr lang="en-US" altLang="zh-TW" sz="1800" kern="100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2</a:t>
            </a:r>
            <a:r>
              <a:rPr lang="en-US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【</a:t>
            </a:r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課程總覽</a:t>
            </a:r>
            <a:r>
              <a:rPr lang="en-US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】–【</a:t>
            </a:r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大考</a:t>
            </a:r>
            <a:r>
              <a:rPr lang="en-US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】–【</a:t>
            </a:r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大考專區</a:t>
            </a:r>
            <a:r>
              <a:rPr lang="en-US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】–【</a:t>
            </a:r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學力檢測</a:t>
            </a:r>
            <a:r>
              <a:rPr lang="en-US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endParaRPr lang="en-US" altLang="zh-TW" sz="1800" kern="100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endParaRPr lang="en-US" altLang="zh-TW" sz="1800" kern="100" dirty="0">
              <a:effectLst/>
              <a:latin typeface="+mj-ea"/>
              <a:ea typeface="+mj-ea"/>
              <a:cs typeface="Times New Roman" panose="02020603050405020304" pitchFamily="18" charset="0"/>
            </a:endParaRPr>
          </a:p>
          <a:p>
            <a:r>
              <a:rPr lang="zh-TW" altLang="en-US" sz="1800" kern="100" dirty="0">
                <a:latin typeface="+mj-ea"/>
                <a:ea typeface="+mj-ea"/>
                <a:cs typeface="Times New Roman" panose="02020603050405020304" pitchFamily="18" charset="0"/>
              </a:rPr>
              <a:t>  </a:t>
            </a:r>
            <a:endParaRPr lang="zh-TW" altLang="zh-TW" sz="1800" kern="100" dirty="0"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0E027BCF-60CA-47AE-8D5F-A23383EBDB10}"/>
              </a:ext>
            </a:extLst>
          </p:cNvPr>
          <p:cNvSpPr txBox="1"/>
          <p:nvPr/>
        </p:nvSpPr>
        <p:spPr>
          <a:xfrm>
            <a:off x="1343147" y="2492481"/>
            <a:ext cx="71048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800" b="1" kern="100" dirty="0">
                <a:highlight>
                  <a:srgbClr val="00FFFF"/>
                </a:highlight>
                <a:latin typeface="+mj-ea"/>
                <a:ea typeface="+mj-ea"/>
                <a:cs typeface="Times New Roman" panose="02020603050405020304" pitchFamily="18" charset="0"/>
                <a:sym typeface="Arial"/>
              </a:rPr>
              <a:t>苗栗</a:t>
            </a:r>
            <a:r>
              <a:rPr lang="zh-TW" altLang="zh-TW" sz="1800" b="1" kern="100" dirty="0">
                <a:highlight>
                  <a:srgbClr val="00FFFF"/>
                </a:highlight>
                <a:latin typeface="+mj-ea"/>
                <a:ea typeface="+mj-ea"/>
                <a:cs typeface="Times New Roman" panose="02020603050405020304" pitchFamily="18" charset="0"/>
                <a:sym typeface="Arial"/>
              </a:rPr>
              <a:t>縣國民中小學學生學力檢測網</a:t>
            </a:r>
            <a:r>
              <a:rPr lang="en-US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   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免登錄即可下載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1800" kern="100" dirty="0">
                <a:latin typeface="+mj-ea"/>
                <a:ea typeface="+mj-ea"/>
                <a:cs typeface="Times New Roman" panose="02020603050405020304" pitchFamily="18" charset="0"/>
              </a:rPr>
              <a:t> </a:t>
            </a:r>
            <a:endParaRPr lang="en-US" altLang="zh-TW" sz="1800" dirty="0">
              <a:latin typeface="+mj-ea"/>
              <a:ea typeface="+mj-ea"/>
            </a:endParaRPr>
          </a:p>
          <a:p>
            <a:r>
              <a:rPr lang="zh-TW" altLang="en-US" sz="1800" dirty="0">
                <a:latin typeface="+mj-ea"/>
                <a:ea typeface="+mj-ea"/>
              </a:rPr>
              <a:t>     </a:t>
            </a:r>
            <a:r>
              <a:rPr lang="en-US" altLang="zh-TW" sz="1800" dirty="0">
                <a:latin typeface="+mj-ea"/>
                <a:ea typeface="+mj-ea"/>
              </a:rPr>
              <a:t>1.</a:t>
            </a:r>
            <a:r>
              <a:rPr lang="zh-TW" altLang="en-US" sz="1800" dirty="0">
                <a:latin typeface="+mj-ea"/>
                <a:ea typeface="+mj-ea"/>
              </a:rPr>
              <a:t>本縣輔導團試題：</a:t>
            </a:r>
            <a:r>
              <a:rPr lang="en-US" altLang="zh-TW" sz="1800" dirty="0">
                <a:latin typeface="+mj-ea"/>
                <a:ea typeface="+mj-ea"/>
              </a:rPr>
              <a:t>101</a:t>
            </a:r>
            <a:r>
              <a:rPr lang="zh-TW" altLang="en-US" sz="1800" dirty="0">
                <a:latin typeface="+mj-ea"/>
                <a:ea typeface="+mj-ea"/>
              </a:rPr>
              <a:t>年</a:t>
            </a:r>
            <a:r>
              <a:rPr lang="en-US" altLang="zh-TW" sz="1800" dirty="0">
                <a:latin typeface="+mj-ea"/>
                <a:ea typeface="+mj-ea"/>
              </a:rPr>
              <a:t>-</a:t>
            </a:r>
            <a:r>
              <a:rPr lang="en-US" altLang="zh-TW" sz="1800" dirty="0" smtClean="0">
                <a:latin typeface="+mj-ea"/>
                <a:ea typeface="+mj-ea"/>
              </a:rPr>
              <a:t>114</a:t>
            </a:r>
            <a:r>
              <a:rPr lang="zh-TW" altLang="en-US" sz="1800" dirty="0" smtClean="0">
                <a:latin typeface="+mj-ea"/>
                <a:ea typeface="+mj-ea"/>
              </a:rPr>
              <a:t>年</a:t>
            </a:r>
            <a:endParaRPr lang="en-US" altLang="zh-TW" sz="1800" dirty="0">
              <a:latin typeface="+mj-ea"/>
              <a:ea typeface="+mj-ea"/>
            </a:endParaRPr>
          </a:p>
          <a:p>
            <a:r>
              <a:rPr lang="zh-TW" altLang="en-US" sz="1800" dirty="0">
                <a:latin typeface="+mj-ea"/>
                <a:ea typeface="+mj-ea"/>
              </a:rPr>
              <a:t>     </a:t>
            </a:r>
            <a:r>
              <a:rPr lang="en-US" altLang="zh-TW" sz="1800" dirty="0">
                <a:latin typeface="+mj-ea"/>
                <a:ea typeface="+mj-ea"/>
              </a:rPr>
              <a:t>2.</a:t>
            </a:r>
            <a:r>
              <a:rPr lang="zh-TW" altLang="en-US" sz="1800" dirty="0">
                <a:latin typeface="+mj-ea"/>
                <a:ea typeface="+mj-ea"/>
              </a:rPr>
              <a:t>國立臺中教育大學試題：</a:t>
            </a:r>
            <a:r>
              <a:rPr lang="en-US" altLang="zh-TW" sz="1800" dirty="0">
                <a:latin typeface="+mj-ea"/>
                <a:ea typeface="+mj-ea"/>
              </a:rPr>
              <a:t>112</a:t>
            </a:r>
            <a:r>
              <a:rPr lang="zh-TW" altLang="en-US" sz="1800" dirty="0">
                <a:latin typeface="+mj-ea"/>
                <a:ea typeface="+mj-ea"/>
              </a:rPr>
              <a:t>年、</a:t>
            </a:r>
            <a:r>
              <a:rPr lang="en-US" altLang="zh-TW" sz="1800" dirty="0" smtClean="0">
                <a:latin typeface="+mj-ea"/>
                <a:ea typeface="+mj-ea"/>
              </a:rPr>
              <a:t>113</a:t>
            </a:r>
            <a:r>
              <a:rPr lang="zh-TW" altLang="en-US" sz="1800" dirty="0" smtClean="0">
                <a:latin typeface="+mj-ea"/>
                <a:ea typeface="+mj-ea"/>
              </a:rPr>
              <a:t>、</a:t>
            </a:r>
            <a:r>
              <a:rPr lang="en-US" altLang="zh-TW" sz="1800" dirty="0" smtClean="0">
                <a:latin typeface="+mj-ea"/>
                <a:ea typeface="+mj-ea"/>
              </a:rPr>
              <a:t>114</a:t>
            </a:r>
            <a:r>
              <a:rPr lang="zh-TW" altLang="en-US" sz="1800" dirty="0" smtClean="0">
                <a:latin typeface="+mj-ea"/>
                <a:ea typeface="+mj-ea"/>
              </a:rPr>
              <a:t>年</a:t>
            </a:r>
            <a:endParaRPr lang="en-US" altLang="zh-TW" sz="1800" dirty="0">
              <a:latin typeface="+mj-ea"/>
              <a:ea typeface="+mj-ea"/>
            </a:endParaRP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1DA14AFE-5A1D-4D9D-9AB7-5D078DCB8E31}"/>
              </a:ext>
            </a:extLst>
          </p:cNvPr>
          <p:cNvSpPr txBox="1"/>
          <p:nvPr/>
        </p:nvSpPr>
        <p:spPr>
          <a:xfrm>
            <a:off x="1325444" y="1723113"/>
            <a:ext cx="67603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800" b="1" kern="100" dirty="0">
                <a:highlight>
                  <a:srgbClr val="00FFFF"/>
                </a:highlight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  <a:sym typeface="Arial"/>
              </a:rPr>
              <a:t>縣市學生學習能力檢測</a:t>
            </a:r>
            <a:r>
              <a:rPr lang="en-US" altLang="zh-TW" sz="1800" b="1" kern="100" dirty="0">
                <a:highlight>
                  <a:srgbClr val="00FFFF"/>
                </a:highlight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  <a:sym typeface="Arial"/>
              </a:rPr>
              <a:t>(</a:t>
            </a:r>
            <a:r>
              <a:rPr lang="zh-TW" altLang="en-US" sz="1800" b="1" kern="100" dirty="0">
                <a:highlight>
                  <a:srgbClr val="00FFFF"/>
                </a:highlight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  <a:sym typeface="Arial"/>
              </a:rPr>
              <a:t>國立臺中教育大學</a:t>
            </a:r>
            <a:r>
              <a:rPr lang="en-US" altLang="zh-TW" sz="1800" b="1" kern="100" dirty="0">
                <a:highlight>
                  <a:srgbClr val="00FFFF"/>
                </a:highlight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  <a:sym typeface="Arial"/>
              </a:rPr>
              <a:t>)</a:t>
            </a:r>
            <a:r>
              <a:rPr lang="en-US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 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免登錄即可下載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kern="100" dirty="0">
                <a:latin typeface="+mj-ea"/>
                <a:ea typeface="+mj-ea"/>
                <a:cs typeface="Times New Roman" panose="02020603050405020304" pitchFamily="18" charset="0"/>
              </a:rPr>
              <a:t> </a:t>
            </a:r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【</a:t>
            </a:r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首頁</a:t>
            </a:r>
            <a:r>
              <a:rPr lang="en-US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】–【</a:t>
            </a:r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試題公告</a:t>
            </a:r>
            <a:r>
              <a:rPr lang="en-US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】</a:t>
            </a:r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 </a:t>
            </a:r>
            <a:r>
              <a:rPr lang="en-US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107</a:t>
            </a:r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</a:t>
            </a:r>
            <a:r>
              <a:rPr lang="en-US" altLang="zh-TW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~</a:t>
            </a:r>
            <a:r>
              <a:rPr lang="en-US" altLang="zh-TW" sz="1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114</a:t>
            </a:r>
            <a:r>
              <a:rPr lang="zh-TW" altLang="en-US" sz="1800" dirty="0" smtClean="0">
                <a:latin typeface="微軟正黑體" panose="020B0604030504040204" pitchFamily="34" charset="-120"/>
                <a:ea typeface="微軟正黑體" panose="020B0604030504040204" pitchFamily="34" charset="-120"/>
              </a:rPr>
              <a:t>年  </a:t>
            </a:r>
            <a:r>
              <a:rPr lang="en-US" altLang="zh-TW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(</a:t>
            </a:r>
            <a:r>
              <a:rPr lang="zh-TW" altLang="en-US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免登錄即可下載</a:t>
            </a:r>
            <a:r>
              <a:rPr lang="en-US" altLang="zh-TW" sz="12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)</a:t>
            </a:r>
            <a:r>
              <a:rPr lang="zh-TW" altLang="en-US" sz="1800" kern="100" dirty="0">
                <a:latin typeface="+mj-ea"/>
                <a:ea typeface="+mj-ea"/>
                <a:cs typeface="Times New Roman" panose="02020603050405020304" pitchFamily="18" charset="0"/>
              </a:rPr>
              <a:t> </a:t>
            </a:r>
            <a:endParaRPr lang="zh-TW" altLang="zh-TW" sz="1800" kern="100" dirty="0"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4240566"/>
      </p:ext>
    </p:extLst>
  </p:cSld>
  <p:clrMapOvr>
    <a:masterClrMapping/>
  </p:clrMapOvr>
  <p:transition>
    <p:fade thruBlk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534CDC0F-D1B6-43F7-B0CA-1BBC17366BD9}" type="slidenum">
              <a:rPr lang="en" smtClean="0"/>
              <a:pPr>
                <a:defRPr/>
              </a:pPr>
              <a:t>14</a:t>
            </a:fld>
            <a:endParaRPr lang="en"/>
          </a:p>
        </p:txBody>
      </p:sp>
      <p:pic>
        <p:nvPicPr>
          <p:cNvPr id="4" name="圖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1102" y="645042"/>
            <a:ext cx="5608049" cy="3723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7444383"/>
      </p:ext>
    </p:extLst>
  </p:cSld>
  <p:clrMapOvr>
    <a:masterClrMapping/>
  </p:clrMapOvr>
  <p:transition>
    <p:fade thruBlk="1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5B4BED7-F9DF-4EE3-AA1A-44A0DB108C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5931" y="848297"/>
            <a:ext cx="5330229" cy="548990"/>
          </a:xfrm>
        </p:spPr>
        <p:txBody>
          <a:bodyPr/>
          <a:lstStyle/>
          <a:p>
            <a:r>
              <a:rPr lang="zh-TW" altLang="en-US" sz="3200" b="1" dirty="0"/>
              <a:t>數位學習平台練功區</a:t>
            </a: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D602009C-316A-42DD-9A77-B1A07A5BFF17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534CDC0F-D1B6-43F7-B0CA-1BBC17366BD9}" type="slidenum">
              <a:rPr lang="en" smtClean="0"/>
              <a:pPr>
                <a:defRPr/>
              </a:pPr>
              <a:t>15</a:t>
            </a:fld>
            <a:endParaRPr lang="en"/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45362D7F-35E7-4811-ABB9-EE521F65140C}"/>
              </a:ext>
            </a:extLst>
          </p:cNvPr>
          <p:cNvSpPr txBox="1"/>
          <p:nvPr/>
        </p:nvSpPr>
        <p:spPr>
          <a:xfrm>
            <a:off x="1068511" y="2869306"/>
            <a:ext cx="67603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800" b="1" dirty="0">
                <a:solidFill>
                  <a:schemeClr val="tx1"/>
                </a:solidFill>
                <a:highlight>
                  <a:srgbClr val="FF00FF"/>
                </a:highlight>
                <a:latin typeface="+mj-ea"/>
                <a:ea typeface="+mj-ea"/>
              </a:rPr>
              <a:t>教師篇</a:t>
            </a:r>
            <a:r>
              <a:rPr lang="zh-TW" altLang="en-US" sz="1800" dirty="0">
                <a:latin typeface="+mj-ea"/>
                <a:ea typeface="+mj-ea"/>
              </a:rPr>
              <a:t>：</a:t>
            </a:r>
            <a:r>
              <a:rPr lang="zh-TW" altLang="en-US" sz="1800" dirty="0">
                <a:solidFill>
                  <a:srgbClr val="FF0000"/>
                </a:solidFill>
                <a:latin typeface="+mj-ea"/>
                <a:ea typeface="+mj-ea"/>
              </a:rPr>
              <a:t>因材網</a:t>
            </a:r>
            <a:r>
              <a:rPr lang="zh-TW" altLang="en-US" sz="1800" dirty="0">
                <a:latin typeface="+mj-ea"/>
                <a:ea typeface="+mj-ea"/>
              </a:rPr>
              <a:t>指派任務 學力檢測模擬題</a:t>
            </a:r>
            <a:endParaRPr lang="en-US" altLang="zh-TW" sz="1800" dirty="0">
              <a:latin typeface="+mj-ea"/>
              <a:ea typeface="+mj-ea"/>
            </a:endParaRPr>
          </a:p>
          <a:p>
            <a:r>
              <a:rPr lang="zh-TW" altLang="en-US" sz="1800" dirty="0">
                <a:latin typeface="+mj-ea"/>
                <a:ea typeface="+mj-ea"/>
              </a:rPr>
              <a:t>       教學影片 </a:t>
            </a:r>
            <a:r>
              <a:rPr lang="en-US" altLang="zh-TW" sz="1800" u="sng" kern="100" dirty="0">
                <a:solidFill>
                  <a:srgbClr val="9454C3"/>
                </a:solidFill>
                <a:effectLst/>
                <a:latin typeface="+mj-ea"/>
                <a:ea typeface="+mj-ea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https://youtu.be/rBhJ_VF_ylo?feature=shared\</a:t>
            </a:r>
            <a:endParaRPr lang="zh-TW" altLang="zh-TW" sz="1800" kern="100" dirty="0">
              <a:effectLst/>
              <a:latin typeface="+mj-ea"/>
              <a:ea typeface="+mj-ea"/>
              <a:cs typeface="Times New Roman" panose="02020603050405020304" pitchFamily="18" charset="0"/>
            </a:endParaRP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0E027BCF-60CA-47AE-8D5F-A23383EBDB10}"/>
              </a:ext>
            </a:extLst>
          </p:cNvPr>
          <p:cNvSpPr txBox="1"/>
          <p:nvPr/>
        </p:nvSpPr>
        <p:spPr>
          <a:xfrm>
            <a:off x="1068512" y="1586472"/>
            <a:ext cx="676039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800" b="1" dirty="0">
                <a:highlight>
                  <a:srgbClr val="FF00FF"/>
                </a:highlight>
                <a:latin typeface="+mj-ea"/>
                <a:ea typeface="+mj-ea"/>
              </a:rPr>
              <a:t>學生篇</a:t>
            </a:r>
            <a:r>
              <a:rPr lang="zh-TW" altLang="en-US" sz="1800" dirty="0">
                <a:latin typeface="+mj-ea"/>
                <a:ea typeface="+mj-ea"/>
              </a:rPr>
              <a:t>：</a:t>
            </a:r>
            <a:r>
              <a:rPr lang="zh-TW" altLang="en-US" sz="1800" dirty="0">
                <a:solidFill>
                  <a:srgbClr val="FF0000"/>
                </a:solidFill>
                <a:latin typeface="+mj-ea"/>
              </a:rPr>
              <a:t>因材網</a:t>
            </a:r>
            <a:r>
              <a:rPr lang="zh-TW" altLang="zh-TW" sz="1800" dirty="0">
                <a:solidFill>
                  <a:srgbClr val="0F0F0F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學習扶助</a:t>
            </a:r>
            <a:r>
              <a:rPr lang="en-US" altLang="zh-TW" sz="1800" dirty="0">
                <a:solidFill>
                  <a:srgbClr val="0F0F0F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-</a:t>
            </a:r>
            <a:r>
              <a:rPr lang="zh-TW" altLang="zh-TW" sz="1800" dirty="0">
                <a:solidFill>
                  <a:srgbClr val="0F0F0F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縣市學力檢測功能</a:t>
            </a:r>
            <a:r>
              <a:rPr lang="zh-TW" altLang="en-US" sz="1800" dirty="0">
                <a:solidFill>
                  <a:srgbClr val="0F0F0F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 </a:t>
            </a:r>
            <a:r>
              <a:rPr lang="en-US" altLang="zh-TW" sz="1200" dirty="0">
                <a:latin typeface="+mj-ea"/>
                <a:ea typeface="+mj-ea"/>
              </a:rPr>
              <a:t>(</a:t>
            </a:r>
            <a:r>
              <a:rPr lang="zh-TW" altLang="en-US" sz="1200" dirty="0">
                <a:solidFill>
                  <a:srgbClr val="FF0000"/>
                </a:solidFill>
                <a:latin typeface="+mj-ea"/>
                <a:ea typeface="+mj-ea"/>
              </a:rPr>
              <a:t>最佳狀況：每年</a:t>
            </a:r>
            <a:r>
              <a:rPr lang="en-US" altLang="zh-TW" sz="1200" dirty="0">
                <a:solidFill>
                  <a:srgbClr val="FF0000"/>
                </a:solidFill>
                <a:latin typeface="+mj-ea"/>
                <a:ea typeface="+mj-ea"/>
              </a:rPr>
              <a:t>9</a:t>
            </a:r>
            <a:r>
              <a:rPr lang="zh-TW" altLang="en-US" sz="1200" dirty="0">
                <a:solidFill>
                  <a:srgbClr val="FF0000"/>
                </a:solidFill>
                <a:latin typeface="+mj-ea"/>
                <a:ea typeface="+mj-ea"/>
              </a:rPr>
              <a:t>月完成</a:t>
            </a:r>
            <a:r>
              <a:rPr lang="en-US" altLang="zh-TW" sz="1200" dirty="0">
                <a:latin typeface="+mj-ea"/>
                <a:ea typeface="+mj-ea"/>
              </a:rPr>
              <a:t>)</a:t>
            </a:r>
            <a:endParaRPr lang="en-US" altLang="zh-TW" sz="1800" dirty="0">
              <a:latin typeface="+mj-ea"/>
              <a:ea typeface="+mj-ea"/>
            </a:endParaRPr>
          </a:p>
          <a:p>
            <a:r>
              <a:rPr lang="zh-TW" altLang="en-US" sz="1800" dirty="0">
                <a:latin typeface="+mj-ea"/>
                <a:ea typeface="+mj-ea"/>
              </a:rPr>
              <a:t>教學影片</a:t>
            </a:r>
            <a:r>
              <a:rPr lang="en-US" altLang="zh-TW" sz="1800" u="sng" kern="100" dirty="0">
                <a:solidFill>
                  <a:srgbClr val="0563C1"/>
                </a:solidFill>
                <a:effectLst/>
                <a:latin typeface="標楷體" panose="03000509000000000000" pitchFamily="65" charset="-120"/>
                <a:ea typeface="新細明體" panose="02020500000000000000" pitchFamily="18" charset="-120"/>
                <a:cs typeface="Times New Roman" panose="02020603050405020304" pitchFamily="18" charset="0"/>
                <a:hlinkClick r:id="rId3"/>
              </a:rPr>
              <a:t>https://youtu.be/M5lt1uF8-Y8?feature=shared</a:t>
            </a:r>
            <a:endParaRPr lang="zh-TW" altLang="zh-TW" sz="1800" kern="100" dirty="0"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r>
              <a:rPr lang="zh-TW" altLang="en-US" sz="1800" dirty="0">
                <a:latin typeface="+mj-ea"/>
                <a:ea typeface="+mj-ea"/>
              </a:rPr>
              <a:t>  </a:t>
            </a:r>
            <a:r>
              <a:rPr lang="en-US" altLang="zh-TW" sz="1800" dirty="0">
                <a:latin typeface="+mj-ea"/>
                <a:ea typeface="+mj-ea"/>
              </a:rPr>
              <a:t>1.</a:t>
            </a:r>
            <a:r>
              <a:rPr lang="zh-TW" altLang="en-US" sz="1800" dirty="0">
                <a:latin typeface="+mj-ea"/>
                <a:ea typeface="+mj-ea"/>
              </a:rPr>
              <a:t>學生檢視前一年度學力檢測作答狀況</a:t>
            </a:r>
            <a:endParaRPr lang="en-US" altLang="zh-TW" sz="1800" dirty="0">
              <a:latin typeface="+mj-ea"/>
              <a:ea typeface="+mj-ea"/>
            </a:endParaRPr>
          </a:p>
          <a:p>
            <a:r>
              <a:rPr lang="zh-TW" altLang="en-US" sz="1800" dirty="0">
                <a:latin typeface="+mj-ea"/>
                <a:ea typeface="+mj-ea"/>
              </a:rPr>
              <a:t>  </a:t>
            </a:r>
            <a:r>
              <a:rPr lang="en-US" altLang="zh-TW" sz="1800" dirty="0">
                <a:latin typeface="+mj-ea"/>
                <a:ea typeface="+mj-ea"/>
              </a:rPr>
              <a:t>2.</a:t>
            </a:r>
            <a:r>
              <a:rPr lang="zh-TW" altLang="en-US" sz="1800" dirty="0">
                <a:solidFill>
                  <a:srgbClr val="0F0F0F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進階診斷</a:t>
            </a:r>
            <a:r>
              <a:rPr lang="en-US" altLang="zh-TW" sz="1800" dirty="0">
                <a:solidFill>
                  <a:srgbClr val="0F0F0F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-</a:t>
            </a:r>
            <a:r>
              <a:rPr lang="zh-TW" altLang="en-US" sz="1800" dirty="0">
                <a:solidFill>
                  <a:srgbClr val="0F0F0F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適性省題，指</a:t>
            </a:r>
            <a:r>
              <a:rPr lang="zh-TW" altLang="zh-TW" sz="1800" dirty="0">
                <a:solidFill>
                  <a:srgbClr val="0F0F0F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派任務給自己</a:t>
            </a:r>
            <a:r>
              <a:rPr lang="zh-TW" altLang="en-US" sz="1800" dirty="0">
                <a:solidFill>
                  <a:srgbClr val="0F0F0F"/>
                </a:solidFill>
                <a:effectLst/>
                <a:latin typeface="+mj-ea"/>
                <a:ea typeface="+mj-ea"/>
                <a:cs typeface="Times New Roman" panose="02020603050405020304" pitchFamily="18" charset="0"/>
              </a:rPr>
              <a:t>練習</a:t>
            </a:r>
            <a:r>
              <a:rPr lang="zh-TW" altLang="en-US" sz="1800" dirty="0">
                <a:latin typeface="+mj-ea"/>
                <a:ea typeface="+mj-ea"/>
              </a:rPr>
              <a:t> </a:t>
            </a:r>
            <a:endParaRPr lang="en-US" altLang="zh-TW" sz="1800" dirty="0">
              <a:latin typeface="+mj-ea"/>
              <a:ea typeface="+mj-ea"/>
            </a:endParaRP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3CBF7AFC-5D4B-4980-B794-A11D8FF89ED0}"/>
              </a:ext>
            </a:extLst>
          </p:cNvPr>
          <p:cNvSpPr txBox="1"/>
          <p:nvPr/>
        </p:nvSpPr>
        <p:spPr>
          <a:xfrm>
            <a:off x="1123824" y="3702673"/>
            <a:ext cx="50407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800" b="1" dirty="0">
                <a:solidFill>
                  <a:schemeClr val="tx1"/>
                </a:solidFill>
                <a:highlight>
                  <a:srgbClr val="FF00FF"/>
                </a:highlight>
                <a:latin typeface="微軟正黑體" panose="020B0604030504040204" pitchFamily="34" charset="-120"/>
                <a:ea typeface="微軟正黑體" panose="020B0604030504040204" pitchFamily="34" charset="-120"/>
              </a:rPr>
              <a:t>教師篇</a:t>
            </a:r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：</a:t>
            </a:r>
            <a:r>
              <a:rPr lang="zh-TW" altLang="en-US" sz="1800" dirty="0">
                <a:solidFill>
                  <a:srgbClr val="FF0000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酷英</a:t>
            </a:r>
            <a:r>
              <a:rPr lang="zh-TW" altLang="en-US" sz="18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指派任務學力檢測模擬題</a:t>
            </a:r>
            <a:endParaRPr lang="en-US" altLang="zh-TW" sz="18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411911494"/>
      </p:ext>
    </p:extLst>
  </p:cSld>
  <p:clrMapOvr>
    <a:masterClrMapping/>
  </p:clrMapOvr>
  <p:transition>
    <p:fade thruBlk="1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82139974-7DF8-451D-91AF-60839E46E29E}" type="slidenum">
              <a:rPr lang="en"/>
              <a:pPr>
                <a:defRPr/>
              </a:pPr>
              <a:t>16</a:t>
            </a:fld>
            <a:endParaRPr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0800" y="2571750"/>
            <a:ext cx="4722400" cy="13648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圖片 8"/>
          <p:cNvPicPr>
            <a:picLocks noChangeAspect="1"/>
          </p:cNvPicPr>
          <p:nvPr/>
        </p:nvPicPr>
        <p:blipFill rotWithShape="1">
          <a:blip r:embed="rId4"/>
          <a:srcRect t="1094" r="1094"/>
          <a:stretch/>
        </p:blipFill>
        <p:spPr>
          <a:xfrm>
            <a:off x="703058" y="553524"/>
            <a:ext cx="1463022" cy="1372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標題 2">
            <a:extLst>
              <a:ext uri="{FF2B5EF4-FFF2-40B4-BE49-F238E27FC236}">
                <a16:creationId xmlns:a16="http://schemas.microsoft.com/office/drawing/2014/main" id="{BB29D6FE-910F-4B36-BB6A-41311F5936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/>
              <a:t>                 </a:t>
            </a:r>
          </a:p>
        </p:txBody>
      </p:sp>
      <p:sp>
        <p:nvSpPr>
          <p:cNvPr id="7" name="標題 1">
            <a:extLst>
              <a:ext uri="{FF2B5EF4-FFF2-40B4-BE49-F238E27FC236}">
                <a16:creationId xmlns:a16="http://schemas.microsoft.com/office/drawing/2014/main" id="{EF032B35-66D3-4463-BB52-96FEAA9616B4}"/>
              </a:ext>
            </a:extLst>
          </p:cNvPr>
          <p:cNvSpPr txBox="1">
            <a:spLocks/>
          </p:cNvSpPr>
          <p:nvPr/>
        </p:nvSpPr>
        <p:spPr bwMode="auto">
          <a:xfrm>
            <a:off x="2978997" y="1081109"/>
            <a:ext cx="2758017" cy="1032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vert="horz" wrap="square" lIns="91425" tIns="91425" rIns="91425" bIns="91425" numCol="1" anchor="t" anchorCtr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lvl="0" algn="l" rtl="0" eaLnBrk="0" fontAlgn="base" hangingPunc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 charset="0"/>
              <a:buNone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 charset="0"/>
              </a:defRPr>
            </a:lvl1pPr>
            <a:lvl2pPr lvl="1" algn="l" rtl="0" eaLnBrk="0" fontAlgn="base" hangingPunc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 charset="0"/>
              <a:buNone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 charset="0"/>
              </a:defRPr>
            </a:lvl2pPr>
            <a:lvl3pPr lvl="2" algn="l" rtl="0" eaLnBrk="0" fontAlgn="base" hangingPunc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 charset="0"/>
              <a:buNone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 charset="0"/>
              </a:defRPr>
            </a:lvl3pPr>
            <a:lvl4pPr lvl="3" algn="l" rtl="0" eaLnBrk="0" fontAlgn="base" hangingPunc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 charset="0"/>
              <a:buNone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 charset="0"/>
              </a:defRPr>
            </a:lvl4pPr>
            <a:lvl5pPr lvl="4" algn="l" rtl="0" eaLnBrk="0" fontAlgn="base" hangingPunct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 charset="0"/>
              <a:buNone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 charset="0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kumimoji="0" lang="en-US" altLang="zh-TW" sz="6600" b="1" kern="0" dirty="0">
                <a:solidFill>
                  <a:srgbClr val="9F90B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Q &amp; A</a:t>
            </a:r>
            <a:endParaRPr kumimoji="0" lang="zh-TW" altLang="en-US" sz="6600" b="1" kern="0" dirty="0">
              <a:solidFill>
                <a:srgbClr val="9F90B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ACD25956-9945-4863-9CCC-A2B106CEEBD3}"/>
              </a:ext>
            </a:extLst>
          </p:cNvPr>
          <p:cNvSpPr txBox="1"/>
          <p:nvPr/>
        </p:nvSpPr>
        <p:spPr>
          <a:xfrm>
            <a:off x="2542344" y="3994703"/>
            <a:ext cx="45389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1600" b="1" dirty="0">
                <a:latin typeface="+mj-ea"/>
                <a:ea typeface="+mj-ea"/>
              </a:rPr>
              <a:t>教育處專線電話：</a:t>
            </a:r>
            <a:r>
              <a:rPr lang="en-US" altLang="zh-TW" sz="1600" b="1" dirty="0">
                <a:latin typeface="+mj-ea"/>
                <a:ea typeface="+mj-ea"/>
              </a:rPr>
              <a:t>559680</a:t>
            </a:r>
            <a:r>
              <a:rPr lang="zh-TW" altLang="en-US" sz="1600" b="1" dirty="0" smtClean="0">
                <a:latin typeface="+mj-ea"/>
                <a:ea typeface="+mj-ea"/>
              </a:rPr>
              <a:t> 課程督學傅雅</a:t>
            </a:r>
            <a:r>
              <a:rPr lang="zh-TW" altLang="en-US" sz="1600" b="1" dirty="0">
                <a:latin typeface="+mj-ea"/>
                <a:ea typeface="+mj-ea"/>
              </a:rPr>
              <a:t>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60DEC36B-671C-4DD7-A081-5B051F85A711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534CDC0F-D1B6-43F7-B0CA-1BBC17366BD9}" type="slidenum">
              <a:rPr lang="en" smtClean="0"/>
              <a:pPr>
                <a:defRPr/>
              </a:pPr>
              <a:t>2</a:t>
            </a:fld>
            <a:endParaRPr lang="en"/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3A8A3F17-372C-4C0E-B97D-3C17D2115B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9803511"/>
              </p:ext>
            </p:extLst>
          </p:nvPr>
        </p:nvGraphicFramePr>
        <p:xfrm>
          <a:off x="1192106" y="1668898"/>
          <a:ext cx="6759788" cy="24384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192279">
                  <a:extLst>
                    <a:ext uri="{9D8B030D-6E8A-4147-A177-3AD203B41FA5}">
                      <a16:colId xmlns:a16="http://schemas.microsoft.com/office/drawing/2014/main" val="830791741"/>
                    </a:ext>
                  </a:extLst>
                </a:gridCol>
                <a:gridCol w="5567509">
                  <a:extLst>
                    <a:ext uri="{9D8B030D-6E8A-4147-A177-3AD203B41FA5}">
                      <a16:colId xmlns:a16="http://schemas.microsoft.com/office/drawing/2014/main" val="3151951319"/>
                    </a:ext>
                  </a:extLst>
                </a:gridCol>
              </a:tblGrid>
              <a:tr h="53587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600" b="1" kern="1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依據</a:t>
                      </a:r>
                      <a:endParaRPr lang="zh-TW" sz="16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2000" b="1" i="0" u="none" strike="noStrike" cap="none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  <a:sym typeface="Arial"/>
                        </a:rPr>
                        <a:t>苗栗縣</a:t>
                      </a:r>
                      <a:r>
                        <a:rPr lang="en-US" altLang="zh-TW" sz="2000" b="1" i="0" u="none" strike="noStrike" cap="none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  <a:sym typeface="Arial"/>
                        </a:rPr>
                        <a:t>115</a:t>
                      </a:r>
                      <a:r>
                        <a:rPr lang="zh-TW" altLang="en-US" sz="2000" b="1" i="0" u="none" strike="noStrike" cap="none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  <a:sym typeface="Arial"/>
                        </a:rPr>
                        <a:t>年</a:t>
                      </a:r>
                      <a:r>
                        <a:rPr lang="zh-TW" altLang="en-US" sz="2000" b="1" i="0" u="none" strike="noStrike" cap="none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  <a:sym typeface="Arial"/>
                        </a:rPr>
                        <a:t>國民中小學學生學力檢測實施計畫</a:t>
                      </a:r>
                    </a:p>
                    <a:p>
                      <a:pPr algn="ctr"/>
                      <a:r>
                        <a:rPr lang="en-US" altLang="zh-TW" sz="1200" kern="1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zh-TW" altLang="en-US" sz="1200" kern="1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本府</a:t>
                      </a:r>
                      <a:r>
                        <a:rPr lang="en-US" altLang="zh-TW" sz="1200" kern="100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115</a:t>
                      </a:r>
                      <a:r>
                        <a:rPr lang="zh-TW" altLang="en-US" sz="1200" kern="100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en-US" altLang="zh-TW" sz="1200" kern="1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TW" altLang="en-US" sz="1200" kern="100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月</a:t>
                      </a:r>
                      <a:r>
                        <a:rPr lang="en-US" altLang="zh-TW" sz="1200" kern="100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zh-TW" altLang="en-US" sz="1200" kern="100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日</a:t>
                      </a:r>
                      <a:r>
                        <a:rPr lang="zh-TW" altLang="en-US" sz="1200" b="0" i="0" u="none" strike="noStrike" cap="none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  <a:sym typeface="Arial"/>
                        </a:rPr>
                        <a:t>府教務字第</a:t>
                      </a:r>
                      <a:r>
                        <a:rPr lang="en-US" altLang="zh-TW" sz="1200" b="0" i="0" u="none" strike="noStrike" cap="none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  <a:sym typeface="Arial"/>
                        </a:rPr>
                        <a:t>1150036349B</a:t>
                      </a:r>
                      <a:r>
                        <a:rPr lang="zh-TW" altLang="en-US" sz="1200" b="0" i="0" u="none" strike="noStrike" cap="none" baseline="0" dirty="0" smtClean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  <a:sym typeface="Arial"/>
                        </a:rPr>
                        <a:t>號函</a:t>
                      </a:r>
                      <a:r>
                        <a:rPr lang="en-US" altLang="zh-TW" sz="1200" b="0" i="0" u="none" strike="noStrike" cap="none" baseline="0" dirty="0">
                          <a:solidFill>
                            <a:schemeClr val="dk1"/>
                          </a:solidFill>
                          <a:latin typeface="+mj-ea"/>
                          <a:ea typeface="+mj-ea"/>
                          <a:cs typeface="+mn-cs"/>
                          <a:sym typeface="Arial"/>
                        </a:rPr>
                        <a:t>)</a:t>
                      </a:r>
                      <a:endParaRPr lang="zh-TW" sz="12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40550860"/>
                  </a:ext>
                </a:extLst>
              </a:tr>
              <a:tr h="30818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sz="1600" b="1" kern="1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試卷來源</a:t>
                      </a:r>
                      <a:endParaRPr lang="zh-TW" sz="16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1600" b="0" i="0" u="none" strike="noStrike" kern="100" cap="non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  <a:sym typeface="Arial"/>
                        </a:rPr>
                        <a:t>國立臺中</a:t>
                      </a:r>
                      <a:r>
                        <a:rPr lang="zh-TW" altLang="zh-TW" sz="1600" b="0" i="0" u="none" strike="noStrike" kern="100" cap="non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  <a:sym typeface="Arial"/>
                        </a:rPr>
                        <a:t>教育大學試務中心命題</a:t>
                      </a:r>
                      <a:r>
                        <a:rPr lang="zh-TW" altLang="en-US" sz="1600" b="0" i="0" u="none" strike="noStrike" kern="100" cap="none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n-ea"/>
                          <a:cs typeface="Times New Roman" panose="02020603050405020304" pitchFamily="18" charset="0"/>
                          <a:sym typeface="Arial"/>
                        </a:rPr>
                        <a:t>。</a:t>
                      </a:r>
                      <a:endParaRPr lang="en-US" altLang="zh-TW" sz="1600" b="0" i="0" u="none" strike="noStrike" kern="100" cap="none" dirty="0">
                        <a:solidFill>
                          <a:srgbClr val="000000"/>
                        </a:solidFill>
                        <a:effectLst/>
                        <a:latin typeface="+mj-ea"/>
                        <a:ea typeface="+mn-ea"/>
                        <a:cs typeface="Times New Roman" panose="02020603050405020304" pitchFamily="18" charset="0"/>
                        <a:sym typeface="Arial"/>
                      </a:endParaRPr>
                    </a:p>
                    <a:p>
                      <a:r>
                        <a:rPr lang="zh-TW" sz="1600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除國小</a:t>
                      </a:r>
                      <a:r>
                        <a:rPr lang="en-US" sz="1600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zh-TW" sz="1600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年級英語文由本縣</a:t>
                      </a:r>
                      <a:r>
                        <a:rPr lang="zh-TW" altLang="en-US" sz="1600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國教地方</a:t>
                      </a:r>
                      <a:r>
                        <a:rPr lang="zh-TW" sz="1600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輔導</a:t>
                      </a:r>
                      <a:r>
                        <a:rPr lang="zh-TW" altLang="en-US" sz="1600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團英語小組</a:t>
                      </a:r>
                      <a:r>
                        <a:rPr lang="zh-TW" sz="1600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命題</a:t>
                      </a:r>
                      <a:endParaRPr lang="zh-TW" sz="16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56994347"/>
                  </a:ext>
                </a:extLst>
              </a:tr>
              <a:tr h="34842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zh-TW" sz="1600" b="1" kern="1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考試年級</a:t>
                      </a:r>
                      <a:r>
                        <a:rPr lang="zh-TW" altLang="en-US" sz="1600" b="1" kern="1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與科目</a:t>
                      </a:r>
                      <a:endParaRPr lang="zh-TW" sz="16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sz="1600" kern="1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3-8</a:t>
                      </a:r>
                      <a:r>
                        <a:rPr lang="zh-TW" sz="1600" kern="1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年</a:t>
                      </a:r>
                      <a:r>
                        <a:rPr lang="zh-TW" sz="1600" kern="100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級</a:t>
                      </a:r>
                      <a:r>
                        <a:rPr lang="en-US" altLang="zh-TW" sz="1600" kern="100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zh-TW" altLang="en-US" sz="1600" kern="100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國語</a:t>
                      </a:r>
                      <a:r>
                        <a:rPr lang="zh-TW" altLang="en-US" sz="1600" kern="100" dirty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、英語、</a:t>
                      </a:r>
                      <a:r>
                        <a:rPr lang="zh-TW" altLang="en-US" sz="1600" kern="100" dirty="0" smtClean="0"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數學、五年級自然、七年級生物、八年級理化</a:t>
                      </a:r>
                      <a:endParaRPr lang="zh-TW" sz="16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02603018"/>
                  </a:ext>
                </a:extLst>
              </a:tr>
              <a:tr h="37970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TW" altLang="en-US" sz="1600" b="1" kern="100" dirty="0">
                          <a:solidFill>
                            <a:srgbClr val="000000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</a:rPr>
                        <a:t>考試日期</a:t>
                      </a:r>
                      <a:endParaRPr lang="zh-TW" sz="1600" kern="100" dirty="0"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600" b="0" i="0" u="none" strike="noStrike" kern="100" cap="none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  <a:sym typeface="Arial"/>
                        </a:rPr>
                        <a:t>115</a:t>
                      </a:r>
                      <a:r>
                        <a:rPr lang="zh-TW" altLang="zh-TW" sz="1600" b="0" i="0" u="none" strike="noStrike" kern="100" cap="none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  <a:sym typeface="Arial"/>
                        </a:rPr>
                        <a:t>年</a:t>
                      </a:r>
                      <a:r>
                        <a:rPr lang="en-US" altLang="zh-TW" sz="1600" b="0" i="0" u="none" strike="noStrike" kern="100" cap="none" dirty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  <a:sym typeface="Arial"/>
                        </a:rPr>
                        <a:t>5</a:t>
                      </a:r>
                      <a:r>
                        <a:rPr lang="zh-TW" altLang="zh-TW" sz="1600" b="0" i="0" u="none" strike="noStrike" kern="100" cap="none" dirty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  <a:sym typeface="Arial"/>
                        </a:rPr>
                        <a:t>月</a:t>
                      </a:r>
                      <a:r>
                        <a:rPr lang="en-US" altLang="zh-TW" sz="1600" b="0" i="0" u="none" strike="noStrike" kern="100" cap="none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  <a:sym typeface="Arial"/>
                        </a:rPr>
                        <a:t>28</a:t>
                      </a:r>
                      <a:r>
                        <a:rPr lang="zh-TW" altLang="zh-TW" sz="1600" b="0" i="0" u="none" strike="noStrike" kern="100" cap="none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  <a:sym typeface="Arial"/>
                        </a:rPr>
                        <a:t>日</a:t>
                      </a:r>
                      <a:r>
                        <a:rPr lang="en-US" altLang="zh-TW" sz="1600" b="0" i="0" u="none" strike="noStrike" kern="100" cap="none" dirty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  <a:sym typeface="Arial"/>
                        </a:rPr>
                        <a:t>(</a:t>
                      </a:r>
                      <a:r>
                        <a:rPr lang="zh-TW" altLang="en-US" sz="1600" b="0" i="0" u="none" strike="noStrike" kern="100" cap="none" dirty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  <a:sym typeface="Arial"/>
                        </a:rPr>
                        <a:t>星期四</a:t>
                      </a:r>
                      <a:r>
                        <a:rPr lang="en-US" altLang="zh-TW" sz="1600" b="0" i="0" u="none" strike="noStrike" kern="100" cap="none" dirty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  <a:sym typeface="Arial"/>
                        </a:rPr>
                        <a:t>)</a:t>
                      </a:r>
                      <a:r>
                        <a:rPr lang="zh-TW" altLang="en-US" sz="1600" b="0" i="0" u="none" strike="noStrike" kern="100" cap="none" dirty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  <a:sym typeface="Arial"/>
                        </a:rPr>
                        <a:t>上午</a:t>
                      </a:r>
                      <a:r>
                        <a:rPr lang="zh-TW" altLang="en-US" sz="1600" b="0" i="0" u="none" strike="noStrike" kern="100" cap="none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  <a:sym typeface="Arial"/>
                        </a:rPr>
                        <a:t>第</a:t>
                      </a:r>
                      <a:r>
                        <a:rPr lang="en-US" altLang="zh-TW" sz="1600" b="0" i="0" u="none" strike="noStrike" kern="100" cap="none" dirty="0" smtClean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  <a:sym typeface="Arial"/>
                        </a:rPr>
                        <a:t>1-4</a:t>
                      </a:r>
                      <a:r>
                        <a:rPr lang="zh-TW" altLang="en-US" sz="1600" b="0" i="0" u="none" strike="noStrike" kern="100" cap="none" dirty="0">
                          <a:solidFill>
                            <a:schemeClr val="dk1"/>
                          </a:solidFill>
                          <a:effectLst/>
                          <a:latin typeface="+mj-ea"/>
                          <a:ea typeface="+mj-ea"/>
                          <a:cs typeface="Times New Roman" panose="02020603050405020304" pitchFamily="18" charset="0"/>
                          <a:sym typeface="Arial"/>
                        </a:rPr>
                        <a:t>節</a:t>
                      </a:r>
                      <a:endParaRPr lang="zh-TW" altLang="zh-TW" sz="1400" b="0" i="0" u="none" strike="noStrike" kern="100" cap="none" dirty="0">
                        <a:solidFill>
                          <a:schemeClr val="dk1"/>
                        </a:solidFill>
                        <a:effectLst/>
                        <a:latin typeface="+mj-ea"/>
                        <a:ea typeface="+mj-ea"/>
                        <a:cs typeface="Times New Roman" panose="02020603050405020304" pitchFamily="18" charset="0"/>
                        <a:sym typeface="Arial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45606698"/>
                  </a:ext>
                </a:extLst>
              </a:tr>
            </a:tbl>
          </a:graphicData>
        </a:graphic>
      </p:graphicFrame>
      <p:sp>
        <p:nvSpPr>
          <p:cNvPr id="5" name="標題 1">
            <a:extLst>
              <a:ext uri="{FF2B5EF4-FFF2-40B4-BE49-F238E27FC236}">
                <a16:creationId xmlns:a16="http://schemas.microsoft.com/office/drawing/2014/main" id="{AE693D85-626C-4636-884B-3C47ABFAD478}"/>
              </a:ext>
            </a:extLst>
          </p:cNvPr>
          <p:cNvSpPr txBox="1">
            <a:spLocks/>
          </p:cNvSpPr>
          <p:nvPr/>
        </p:nvSpPr>
        <p:spPr bwMode="auto">
          <a:xfrm>
            <a:off x="2147089" y="1005845"/>
            <a:ext cx="4500236" cy="473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spcFirstLastPara="1" vert="horz" wrap="square" lIns="91425" tIns="91425" rIns="91425" bIns="91425" numCol="1" anchor="ctr" anchorCtr="0" compatLnSpc="1">
            <a:prstTxWarp prst="textNoShape">
              <a:avLst/>
            </a:prstTxWarp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lvl="0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6000"/>
              <a:buFont typeface="Arial" charset="0"/>
              <a:buNone/>
              <a:defRPr sz="1400" b="0">
                <a:solidFill>
                  <a:srgbClr val="000000"/>
                </a:solidFill>
                <a:latin typeface="Arial"/>
                <a:ea typeface="Arial"/>
                <a:cs typeface="Arial"/>
                <a:sym typeface="Arial" charset="0"/>
              </a:defRPr>
            </a:lvl1pPr>
            <a:lvl2pPr lvl="1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6000"/>
              <a:buFont typeface="Arial" charset="0"/>
              <a:buNone/>
              <a:defRPr sz="1400" b="0">
                <a:solidFill>
                  <a:srgbClr val="000000"/>
                </a:solidFill>
                <a:latin typeface="Arial"/>
                <a:ea typeface="Arial"/>
                <a:cs typeface="Arial"/>
                <a:sym typeface="Arial" charset="0"/>
              </a:defRPr>
            </a:lvl2pPr>
            <a:lvl3pPr lvl="2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6000"/>
              <a:buFont typeface="Arial" charset="0"/>
              <a:buNone/>
              <a:defRPr sz="1400" b="0">
                <a:solidFill>
                  <a:srgbClr val="000000"/>
                </a:solidFill>
                <a:latin typeface="Arial"/>
                <a:ea typeface="Arial"/>
                <a:cs typeface="Arial"/>
                <a:sym typeface="Arial" charset="0"/>
              </a:defRPr>
            </a:lvl3pPr>
            <a:lvl4pPr lvl="3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6000"/>
              <a:buFont typeface="Arial" charset="0"/>
              <a:buNone/>
              <a:defRPr sz="1400" b="0">
                <a:solidFill>
                  <a:srgbClr val="000000"/>
                </a:solidFill>
                <a:latin typeface="Arial"/>
                <a:ea typeface="Arial"/>
                <a:cs typeface="Arial"/>
                <a:sym typeface="Arial" charset="0"/>
              </a:defRPr>
            </a:lvl4pPr>
            <a:lvl5pPr lvl="4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ts val="6000"/>
              <a:buFont typeface="Arial" charset="0"/>
              <a:buNone/>
              <a:defRPr sz="1400" b="0">
                <a:solidFill>
                  <a:srgbClr val="000000"/>
                </a:solidFill>
                <a:latin typeface="Arial"/>
                <a:ea typeface="Arial"/>
                <a:cs typeface="Arial"/>
                <a:sym typeface="Arial" charset="0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kumimoji="0" lang="zh-TW" altLang="en-US" sz="1800" b="1" kern="0" dirty="0">
                <a:solidFill>
                  <a:srgbClr val="7030A0"/>
                </a:solidFill>
                <a:latin typeface="王漢宗仿宋體一標準"/>
                <a:ea typeface="王漢宗仿宋體一標準"/>
                <a:cs typeface="Patrick Hand SC"/>
                <a:sym typeface="Patrick Hand SC"/>
              </a:rPr>
              <a:t>苗栗縣</a:t>
            </a:r>
            <a:r>
              <a:rPr kumimoji="0" lang="en-US" altLang="zh-TW" sz="1800" b="1" kern="0" dirty="0" smtClean="0">
                <a:solidFill>
                  <a:srgbClr val="7030A0"/>
                </a:solidFill>
                <a:latin typeface="王漢宗仿宋體一標準"/>
                <a:ea typeface="王漢宗仿宋體一標準"/>
                <a:cs typeface="Patrick Hand SC"/>
                <a:sym typeface="Patrick Hand SC"/>
              </a:rPr>
              <a:t>115</a:t>
            </a:r>
            <a:r>
              <a:rPr kumimoji="0" lang="zh-TW" altLang="en-US" sz="1800" b="1" kern="0" dirty="0" smtClean="0">
                <a:solidFill>
                  <a:srgbClr val="7030A0"/>
                </a:solidFill>
                <a:latin typeface="王漢宗仿宋體一標準"/>
                <a:ea typeface="王漢宗仿宋體一標準"/>
                <a:cs typeface="Patrick Hand SC"/>
                <a:sym typeface="Patrick Hand SC"/>
              </a:rPr>
              <a:t>年</a:t>
            </a:r>
            <a:r>
              <a:rPr kumimoji="0" lang="zh-TW" altLang="en-US" sz="1800" b="1" kern="0" dirty="0">
                <a:solidFill>
                  <a:srgbClr val="7030A0"/>
                </a:solidFill>
                <a:latin typeface="王漢宗仿宋體一標準"/>
                <a:ea typeface="王漢宗仿宋體一標準"/>
                <a:cs typeface="Patrick Hand SC"/>
                <a:sym typeface="Patrick Hand SC"/>
              </a:rPr>
              <a:t>國民中小學學生學力檢測</a:t>
            </a:r>
            <a:endParaRPr kumimoji="0" lang="zh-TW" altLang="en-US" sz="1600" b="1" kern="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625667534"/>
      </p:ext>
    </p:extLst>
  </p:cSld>
  <p:clrMapOvr>
    <a:masterClrMapping/>
  </p:clrMapOvr>
  <p:transition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2A9A0DEB-FF38-449A-BCCC-5F0DBCF96E81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9A24560A-B17A-4956-A41E-6EF1A6DCBCEC}" type="slidenum">
              <a:rPr lang="en" smtClean="0"/>
              <a:pPr>
                <a:defRPr/>
              </a:pPr>
              <a:t>3</a:t>
            </a:fld>
            <a:endParaRPr lang="en"/>
          </a:p>
        </p:txBody>
      </p:sp>
      <p:sp>
        <p:nvSpPr>
          <p:cNvPr id="4" name="標題 5">
            <a:extLst>
              <a:ext uri="{FF2B5EF4-FFF2-40B4-BE49-F238E27FC236}">
                <a16:creationId xmlns:a16="http://schemas.microsoft.com/office/drawing/2014/main" id="{04F1FF77-2DDF-41ED-B718-E2EE433E749F}"/>
              </a:ext>
            </a:extLst>
          </p:cNvPr>
          <p:cNvSpPr txBox="1">
            <a:spLocks/>
          </p:cNvSpPr>
          <p:nvPr/>
        </p:nvSpPr>
        <p:spPr bwMode="auto">
          <a:xfrm>
            <a:off x="2049780" y="644525"/>
            <a:ext cx="4488180" cy="589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charset="0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 charset="0"/>
              </a:defRPr>
            </a:lvl1pPr>
            <a:lvl2pPr lvl="1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charset="0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 charset="0"/>
              </a:defRPr>
            </a:lvl2pPr>
            <a:lvl3pPr lvl="2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charset="0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 charset="0"/>
              </a:defRPr>
            </a:lvl3pPr>
            <a:lvl4pPr lvl="3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charset="0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 charset="0"/>
              </a:defRPr>
            </a:lvl4pPr>
            <a:lvl5pPr lvl="4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charset="0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 charset="0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kumimoji="0" lang="en-US" altLang="zh-TW" sz="2800" b="1" kern="0" dirty="0" smtClean="0">
                <a:latin typeface="+mj-ea"/>
                <a:ea typeface="+mj-ea"/>
              </a:rPr>
              <a:t>115</a:t>
            </a:r>
            <a:r>
              <a:rPr kumimoji="0" lang="zh-TW" altLang="en-US" sz="2800" b="1" kern="0" dirty="0" smtClean="0">
                <a:latin typeface="+mj-ea"/>
                <a:ea typeface="+mj-ea"/>
              </a:rPr>
              <a:t>學力</a:t>
            </a:r>
            <a:r>
              <a:rPr kumimoji="0" lang="zh-TW" altLang="en-US" sz="2800" b="1" kern="0" dirty="0">
                <a:latin typeface="+mj-ea"/>
                <a:ea typeface="+mj-ea"/>
              </a:rPr>
              <a:t>檢測重要期程</a:t>
            </a:r>
            <a:r>
              <a:rPr kumimoji="0" lang="en-US" altLang="zh-TW" sz="2800" b="1" kern="0" dirty="0">
                <a:latin typeface="+mj-ea"/>
                <a:ea typeface="+mj-ea"/>
              </a:rPr>
              <a:t>(</a:t>
            </a:r>
            <a:r>
              <a:rPr kumimoji="0" lang="zh-TW" altLang="en-US" sz="2800" b="1" kern="0" dirty="0">
                <a:latin typeface="+mj-ea"/>
                <a:ea typeface="+mj-ea"/>
              </a:rPr>
              <a:t>一</a:t>
            </a:r>
            <a:r>
              <a:rPr kumimoji="0" lang="en-US" altLang="zh-TW" sz="2800" b="1" kern="0" dirty="0">
                <a:latin typeface="+mj-ea"/>
                <a:ea typeface="+mj-ea"/>
              </a:rPr>
              <a:t>)</a:t>
            </a:r>
            <a:endParaRPr kumimoji="0" lang="zh-TW" altLang="en-US" sz="2800" b="1" kern="0" dirty="0">
              <a:latin typeface="+mj-ea"/>
              <a:ea typeface="+mj-ea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C0304702-C78E-49AD-8F15-187719C3E3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4009374"/>
              </p:ext>
            </p:extLst>
          </p:nvPr>
        </p:nvGraphicFramePr>
        <p:xfrm>
          <a:off x="1572065" y="1253246"/>
          <a:ext cx="6240780" cy="3175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2384">
                  <a:extLst>
                    <a:ext uri="{9D8B030D-6E8A-4147-A177-3AD203B41FA5}">
                      <a16:colId xmlns:a16="http://schemas.microsoft.com/office/drawing/2014/main" val="302950717"/>
                    </a:ext>
                  </a:extLst>
                </a:gridCol>
                <a:gridCol w="4468396">
                  <a:extLst>
                    <a:ext uri="{9D8B030D-6E8A-4147-A177-3AD203B41FA5}">
                      <a16:colId xmlns:a16="http://schemas.microsoft.com/office/drawing/2014/main" val="14704215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日期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  工作內容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17388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3</a:t>
                      </a:r>
                      <a:r>
                        <a:rPr lang="zh-TW" altLang="en-US" sz="16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月</a:t>
                      </a:r>
                      <a:r>
                        <a:rPr lang="en-US" altLang="zh-TW" sz="16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20</a:t>
                      </a:r>
                      <a:r>
                        <a:rPr lang="zh-TW" altLang="en-US" sz="16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日</a:t>
                      </a:r>
                      <a:endParaRPr lang="en-US" altLang="zh-TW" sz="16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第一次說明會：學生名冊上傳作業說明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72933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3</a:t>
                      </a:r>
                      <a:r>
                        <a:rPr lang="zh-TW" altLang="en-US" sz="16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月</a:t>
                      </a:r>
                      <a:r>
                        <a:rPr lang="en-US" altLang="zh-TW" sz="16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23-27</a:t>
                      </a:r>
                      <a:r>
                        <a:rPr lang="zh-TW" altLang="en-US" sz="16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日</a:t>
                      </a:r>
                      <a:endParaRPr lang="en-US" altLang="zh-TW" sz="16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特殊生</a:t>
                      </a:r>
                      <a:r>
                        <a:rPr lang="zh-TW" altLang="en-US" sz="1600" b="1" dirty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第</a:t>
                      </a:r>
                      <a:r>
                        <a:rPr lang="en-US" altLang="zh-TW" sz="1600" b="1" dirty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3</a:t>
                      </a:r>
                      <a:r>
                        <a:rPr lang="zh-TW" altLang="en-US" sz="1600" b="1" dirty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類</a:t>
                      </a:r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學生提報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648100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3</a:t>
                      </a:r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月</a:t>
                      </a:r>
                      <a:r>
                        <a:rPr lang="en-US" altLang="zh-TW" sz="16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20-27</a:t>
                      </a:r>
                      <a:r>
                        <a:rPr lang="zh-TW" altLang="en-US" sz="16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日</a:t>
                      </a:r>
                      <a:endParaRPr lang="zh-TW" altLang="en-US" sz="16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學生名冊資料上傳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7796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5</a:t>
                      </a:r>
                      <a:r>
                        <a:rPr lang="zh-TW" altLang="en-US" sz="16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月</a:t>
                      </a:r>
                      <a:r>
                        <a:rPr lang="en-US" altLang="zh-TW" sz="16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6</a:t>
                      </a:r>
                      <a:r>
                        <a:rPr lang="zh-TW" altLang="en-US" sz="16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日</a:t>
                      </a:r>
                      <a:endParaRPr lang="zh-TW" altLang="en-US" sz="16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第二次說明會：試務工作說明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53023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b="1" dirty="0" smtClean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5</a:t>
                      </a:r>
                      <a:r>
                        <a:rPr lang="zh-TW" altLang="en-US" sz="1600" b="1" dirty="0" smtClean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月</a:t>
                      </a:r>
                      <a:r>
                        <a:rPr lang="en-US" altLang="zh-TW" sz="1600" b="1" dirty="0" smtClean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8</a:t>
                      </a:r>
                      <a:r>
                        <a:rPr lang="zh-TW" altLang="en-US" sz="1600" b="1" dirty="0" smtClean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日前</a:t>
                      </a:r>
                      <a:endParaRPr lang="zh-TW" altLang="en-US" sz="1600" b="1" dirty="0">
                        <a:solidFill>
                          <a:schemeClr val="tx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1600" b="1" dirty="0">
                          <a:solidFill>
                            <a:schemeClr val="tx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異動學生資料</a:t>
                      </a:r>
                      <a:r>
                        <a:rPr lang="en-US" altLang="zh-TW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mail</a:t>
                      </a:r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至本縣學力檢測信箱及縣府承辦人信箱，以利製作答案卡。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58602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6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5</a:t>
                      </a:r>
                      <a:r>
                        <a:rPr lang="zh-TW" altLang="en-US" sz="16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月</a:t>
                      </a:r>
                      <a:r>
                        <a:rPr lang="en-US" altLang="zh-TW" sz="16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7</a:t>
                      </a:r>
                      <a:r>
                        <a:rPr lang="zh-TW" altLang="en-US" sz="16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日</a:t>
                      </a:r>
                      <a:r>
                        <a:rPr lang="en-US" altLang="zh-TW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~6</a:t>
                      </a:r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月</a:t>
                      </a:r>
                      <a:r>
                        <a:rPr lang="en-US" altLang="zh-TW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30</a:t>
                      </a:r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zh-TW" altLang="en-US" sz="16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  <a:sym typeface="Arial"/>
                        </a:rPr>
                        <a:t>臺中教育大學</a:t>
                      </a:r>
                      <a:r>
                        <a:rPr lang="zh-TW" altLang="zh-TW" sz="16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  <a:sym typeface="Arial"/>
                        </a:rPr>
                        <a:t>學生問卷線上填答作業</a:t>
                      </a:r>
                      <a:endParaRPr lang="zh-TW" altLang="en-US" sz="16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56836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5</a:t>
                      </a:r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月</a:t>
                      </a:r>
                      <a:r>
                        <a:rPr lang="en-US" altLang="zh-TW" sz="16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14-22</a:t>
                      </a:r>
                      <a:r>
                        <a:rPr lang="zh-TW" altLang="en-US" sz="16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日</a:t>
                      </a:r>
                      <a:endParaRPr lang="zh-TW" altLang="en-US" sz="16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答案卡寄送至學校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67573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3226424"/>
      </p:ext>
    </p:extLst>
  </p:cSld>
  <p:clrMapOvr>
    <a:masterClrMapping/>
  </p:clrMapOvr>
  <p:transition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2A9A0DEB-FF38-449A-BCCC-5F0DBCF96E81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9A24560A-B17A-4956-A41E-6EF1A6DCBCEC}" type="slidenum">
              <a:rPr lang="en" smtClean="0"/>
              <a:pPr>
                <a:defRPr/>
              </a:pPr>
              <a:t>4</a:t>
            </a:fld>
            <a:endParaRPr lang="en"/>
          </a:p>
        </p:txBody>
      </p:sp>
      <p:sp>
        <p:nvSpPr>
          <p:cNvPr id="4" name="標題 5">
            <a:extLst>
              <a:ext uri="{FF2B5EF4-FFF2-40B4-BE49-F238E27FC236}">
                <a16:creationId xmlns:a16="http://schemas.microsoft.com/office/drawing/2014/main" id="{04F1FF77-2DDF-41ED-B718-E2EE433E749F}"/>
              </a:ext>
            </a:extLst>
          </p:cNvPr>
          <p:cNvSpPr txBox="1">
            <a:spLocks/>
          </p:cNvSpPr>
          <p:nvPr/>
        </p:nvSpPr>
        <p:spPr bwMode="auto">
          <a:xfrm>
            <a:off x="2049780" y="644525"/>
            <a:ext cx="4488180" cy="589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charset="0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 charset="0"/>
              </a:defRPr>
            </a:lvl1pPr>
            <a:lvl2pPr lvl="1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charset="0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 charset="0"/>
              </a:defRPr>
            </a:lvl2pPr>
            <a:lvl3pPr lvl="2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charset="0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 charset="0"/>
              </a:defRPr>
            </a:lvl3pPr>
            <a:lvl4pPr lvl="3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charset="0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 charset="0"/>
              </a:defRPr>
            </a:lvl4pPr>
            <a:lvl5pPr lvl="4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charset="0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 charset="0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kumimoji="0" lang="en-US" altLang="zh-TW" sz="2800" b="1" kern="0" dirty="0" smtClean="0">
                <a:latin typeface="+mj-ea"/>
                <a:ea typeface="+mj-ea"/>
              </a:rPr>
              <a:t>115</a:t>
            </a:r>
            <a:r>
              <a:rPr kumimoji="0" lang="zh-TW" altLang="en-US" sz="2800" b="1" kern="0" dirty="0" smtClean="0">
                <a:latin typeface="+mj-ea"/>
                <a:ea typeface="+mj-ea"/>
              </a:rPr>
              <a:t>學力</a:t>
            </a:r>
            <a:r>
              <a:rPr kumimoji="0" lang="zh-TW" altLang="en-US" sz="2800" b="1" kern="0" dirty="0">
                <a:latin typeface="+mj-ea"/>
                <a:ea typeface="+mj-ea"/>
              </a:rPr>
              <a:t>檢測重要期程</a:t>
            </a:r>
            <a:r>
              <a:rPr kumimoji="0" lang="en-US" altLang="zh-TW" sz="2800" b="1" kern="0" dirty="0">
                <a:latin typeface="+mj-ea"/>
                <a:ea typeface="+mj-ea"/>
              </a:rPr>
              <a:t>(</a:t>
            </a:r>
            <a:r>
              <a:rPr kumimoji="0" lang="zh-TW" altLang="en-US" sz="2800" b="1" kern="0" dirty="0">
                <a:latin typeface="+mj-ea"/>
                <a:ea typeface="+mj-ea"/>
              </a:rPr>
              <a:t>二</a:t>
            </a:r>
            <a:r>
              <a:rPr kumimoji="0" lang="en-US" altLang="zh-TW" sz="2800" b="1" kern="0" dirty="0">
                <a:latin typeface="+mj-ea"/>
                <a:ea typeface="+mj-ea"/>
              </a:rPr>
              <a:t>)</a:t>
            </a:r>
            <a:endParaRPr kumimoji="0" lang="zh-TW" altLang="en-US" sz="2800" b="1" kern="0" dirty="0">
              <a:latin typeface="+mj-ea"/>
              <a:ea typeface="+mj-ea"/>
            </a:endParaRPr>
          </a:p>
        </p:txBody>
      </p:sp>
      <p:graphicFrame>
        <p:nvGraphicFramePr>
          <p:cNvPr id="2" name="表格 4">
            <a:extLst>
              <a:ext uri="{FF2B5EF4-FFF2-40B4-BE49-F238E27FC236}">
                <a16:creationId xmlns:a16="http://schemas.microsoft.com/office/drawing/2014/main" id="{618A3977-2CAD-4C72-9F77-BD3E9BEDBB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2332184"/>
              </p:ext>
            </p:extLst>
          </p:nvPr>
        </p:nvGraphicFramePr>
        <p:xfrm>
          <a:off x="1640910" y="1221236"/>
          <a:ext cx="6246312" cy="3246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3539">
                  <a:extLst>
                    <a:ext uri="{9D8B030D-6E8A-4147-A177-3AD203B41FA5}">
                      <a16:colId xmlns:a16="http://schemas.microsoft.com/office/drawing/2014/main" val="2179018767"/>
                    </a:ext>
                  </a:extLst>
                </a:gridCol>
                <a:gridCol w="4542773">
                  <a:extLst>
                    <a:ext uri="{9D8B030D-6E8A-4147-A177-3AD203B41FA5}">
                      <a16:colId xmlns:a16="http://schemas.microsoft.com/office/drawing/2014/main" val="23672763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日期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  工作內容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2465765"/>
                  </a:ext>
                </a:extLst>
              </a:tr>
              <a:tr h="74168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>
                          <a:highlight>
                            <a:srgbClr val="FFFF00"/>
                          </a:highlight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5</a:t>
                      </a:r>
                      <a:r>
                        <a:rPr lang="zh-TW" altLang="en-US" sz="1600" dirty="0">
                          <a:highlight>
                            <a:srgbClr val="FFFF00"/>
                          </a:highlight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月</a:t>
                      </a:r>
                      <a:r>
                        <a:rPr lang="en-US" altLang="zh-TW" sz="1600" dirty="0">
                          <a:highlight>
                            <a:srgbClr val="FFFF00"/>
                          </a:highlight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27</a:t>
                      </a:r>
                      <a:r>
                        <a:rPr lang="zh-TW" altLang="en-US" sz="1600" dirty="0">
                          <a:highlight>
                            <a:srgbClr val="FFFF00"/>
                          </a:highlight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日</a:t>
                      </a:r>
                      <a:endParaRPr lang="en-US" altLang="zh-TW" sz="1600" dirty="0">
                        <a:highlight>
                          <a:srgbClr val="FFFF00"/>
                        </a:highlight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zh-TW" altLang="en-US" sz="1600" b="0" i="0" u="none" strike="noStrike" cap="none" baseline="0" dirty="0">
                          <a:solidFill>
                            <a:schemeClr val="dk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  <a:sym typeface="Arial"/>
                        </a:rPr>
                        <a:t>◆校管人員上網</a:t>
                      </a:r>
                      <a:r>
                        <a:rPr lang="zh-TW" altLang="en-US" sz="1600" b="0" i="0" u="none" strike="noStrike" cap="none" baseline="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  <a:sym typeface="Arial"/>
                        </a:rPr>
                        <a:t>下載英語聽力測試檔</a:t>
                      </a:r>
                      <a:endParaRPr lang="en-US" altLang="zh-TW" sz="1600" b="0" i="0" u="none" strike="noStrike" cap="none" baseline="0" dirty="0">
                        <a:solidFill>
                          <a:schemeClr val="dk1"/>
                        </a:solidFill>
                        <a:highlight>
                          <a:srgbClr val="FFFF00"/>
                        </a:highlight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zh-TW" altLang="en-US" sz="1600" b="0" i="0" u="none" strike="noStrike" cap="none" baseline="0" dirty="0">
                          <a:solidFill>
                            <a:schemeClr val="dk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  <a:sym typeface="Arial"/>
                        </a:rPr>
                        <a:t>◆各班模擬</a:t>
                      </a:r>
                      <a:r>
                        <a:rPr lang="zh-TW" altLang="en-US" sz="1600" b="0" i="0" u="none" strike="noStrike" cap="none" baseline="0" dirty="0" smtClean="0">
                          <a:solidFill>
                            <a:schemeClr val="dk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  <a:sym typeface="Arial"/>
                        </a:rPr>
                        <a:t>測試</a:t>
                      </a:r>
                      <a:endParaRPr lang="en-US" altLang="zh-TW" sz="1600" b="0" i="0" u="none" strike="noStrike" cap="none" baseline="0" dirty="0" smtClean="0">
                        <a:solidFill>
                          <a:schemeClr val="dk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  <a:sym typeface="Arial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zh-TW" altLang="en-US" sz="1600" b="0" i="0" u="none" strike="noStrike" cap="none" baseline="0" dirty="0" smtClean="0">
                          <a:solidFill>
                            <a:schemeClr val="dk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  <a:sym typeface="Arial"/>
                        </a:rPr>
                        <a:t>◆</a:t>
                      </a:r>
                      <a:r>
                        <a:rPr lang="zh-TW" altLang="en-US" sz="1600" dirty="0" smtClean="0">
                          <a:highlight>
                            <a:srgbClr val="FFFF00"/>
                          </a:highlight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國教輔導團</a:t>
                      </a:r>
                      <a:r>
                        <a:rPr lang="zh-TW" altLang="en-US" sz="16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領取試卷</a:t>
                      </a:r>
                      <a:r>
                        <a:rPr lang="en-US" altLang="zh-TW" sz="16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(10:00~14:00)</a:t>
                      </a:r>
                      <a:endParaRPr lang="zh-TW" altLang="en-US" sz="1600" dirty="0" smtClean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11225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5</a:t>
                      </a:r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月</a:t>
                      </a:r>
                      <a:r>
                        <a:rPr lang="en-US" altLang="zh-TW" sz="16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28</a:t>
                      </a:r>
                      <a:r>
                        <a:rPr lang="zh-TW" altLang="en-US" sz="16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日</a:t>
                      </a:r>
                      <a:endParaRPr lang="zh-TW" altLang="en-US" sz="16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1600" b="0" i="0" u="none" strike="noStrike" cap="none" baseline="0" dirty="0">
                          <a:solidFill>
                            <a:schemeClr val="dk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  <a:sym typeface="Arial"/>
                        </a:rPr>
                        <a:t>◆校管人員上網</a:t>
                      </a:r>
                      <a:r>
                        <a:rPr lang="zh-TW" altLang="en-US" sz="1600" b="0" i="0" u="none" strike="noStrike" cap="none" baseline="0" dirty="0">
                          <a:solidFill>
                            <a:schemeClr val="dk1"/>
                          </a:solidFill>
                          <a:highlight>
                            <a:srgbClr val="FFFF00"/>
                          </a:highlight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  <a:sym typeface="Arial"/>
                        </a:rPr>
                        <a:t>下載英語聽力播放檔</a:t>
                      </a:r>
                      <a:endParaRPr lang="en-US" altLang="zh-TW" sz="1600" b="0" i="0" u="none" strike="noStrike" cap="none" baseline="0" dirty="0">
                        <a:solidFill>
                          <a:schemeClr val="dk1"/>
                        </a:solidFill>
                        <a:highlight>
                          <a:srgbClr val="FFFF00"/>
                        </a:highlight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  <a:sym typeface="Arial"/>
                      </a:endParaRPr>
                    </a:p>
                    <a:p>
                      <a:pPr algn="l"/>
                      <a:r>
                        <a:rPr lang="zh-TW" altLang="en-US" sz="1600" b="0" i="0" u="none" strike="noStrike" cap="none" baseline="0" dirty="0">
                          <a:solidFill>
                            <a:schemeClr val="dk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  <a:sym typeface="Arial"/>
                        </a:rPr>
                        <a:t>◆</a:t>
                      </a:r>
                      <a:r>
                        <a:rPr lang="zh-TW" altLang="en-US" sz="1600" b="0" i="0" u="none" strike="noStrike" cap="none" baseline="0" dirty="0" smtClean="0">
                          <a:solidFill>
                            <a:schemeClr val="dk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  <a:sym typeface="Arial"/>
                        </a:rPr>
                        <a:t>第</a:t>
                      </a:r>
                      <a:r>
                        <a:rPr lang="en-US" altLang="zh-TW" sz="1600" b="0" i="0" u="none" strike="noStrike" cap="none" baseline="0" dirty="0" smtClean="0">
                          <a:solidFill>
                            <a:schemeClr val="dk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  <a:sym typeface="Arial"/>
                        </a:rPr>
                        <a:t>1~4</a:t>
                      </a:r>
                      <a:r>
                        <a:rPr lang="zh-TW" altLang="en-US" sz="1600" b="0" i="0" u="none" strike="noStrike" cap="none" baseline="0" dirty="0">
                          <a:solidFill>
                            <a:schemeClr val="dk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  <a:sym typeface="Arial"/>
                        </a:rPr>
                        <a:t>節正式施測</a:t>
                      </a:r>
                      <a:endParaRPr lang="en-US" altLang="zh-TW" sz="1600" b="0" i="0" u="none" strike="noStrike" cap="none" baseline="0" dirty="0">
                        <a:solidFill>
                          <a:schemeClr val="dk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  <a:sym typeface="Arial"/>
                      </a:endParaRPr>
                    </a:p>
                    <a:p>
                      <a:pPr algn="l"/>
                      <a:r>
                        <a:rPr lang="zh-TW" altLang="en-US" sz="1600" b="0" i="0" u="none" strike="noStrike" cap="none" baseline="0" dirty="0">
                          <a:solidFill>
                            <a:schemeClr val="dk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  <a:sym typeface="Arial"/>
                        </a:rPr>
                        <a:t>◆記者會</a:t>
                      </a:r>
                      <a:r>
                        <a:rPr lang="zh-TW" altLang="en-US" sz="1600" b="0" i="0" u="none" strike="noStrike" cap="none" baseline="0" dirty="0" smtClean="0">
                          <a:solidFill>
                            <a:schemeClr val="dk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  <a:sym typeface="Arial"/>
                        </a:rPr>
                        <a:t>：僑育國小</a:t>
                      </a:r>
                      <a:endParaRPr lang="en-US" altLang="zh-TW" sz="1600" b="0" i="0" u="none" strike="noStrike" cap="none" baseline="0" dirty="0">
                        <a:solidFill>
                          <a:schemeClr val="dk1"/>
                        </a:solidFill>
                        <a:latin typeface="標楷體" panose="03000509000000000000" pitchFamily="65" charset="-120"/>
                        <a:ea typeface="標楷體" panose="03000509000000000000" pitchFamily="65" charset="-120"/>
                        <a:cs typeface="+mn-cs"/>
                        <a:sym typeface="Arial"/>
                      </a:endParaRPr>
                    </a:p>
                    <a:p>
                      <a:pPr algn="l"/>
                      <a:r>
                        <a:rPr lang="zh-TW" altLang="en-US" sz="1600" b="0" i="0" u="none" strike="noStrike" cap="none" baseline="0" dirty="0">
                          <a:solidFill>
                            <a:schemeClr val="dk1"/>
                          </a:solidFill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  <a:sym typeface="Arial"/>
                        </a:rPr>
                        <a:t>◆下午</a:t>
                      </a:r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繳交「答案卡箱」及「試 務督導人員檢核表信封」，</a:t>
                      </a:r>
                      <a:r>
                        <a:rPr lang="zh-TW" altLang="en-US" sz="16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地點後龍鎮國教</a:t>
                      </a:r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輔導團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15214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6</a:t>
                      </a:r>
                      <a:r>
                        <a:rPr lang="zh-TW" altLang="en-US" sz="16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月</a:t>
                      </a:r>
                      <a:r>
                        <a:rPr lang="en-US" altLang="zh-TW" sz="16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22</a:t>
                      </a:r>
                      <a:r>
                        <a:rPr lang="zh-TW" altLang="en-US" sz="16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日前</a:t>
                      </a:r>
                      <a:endParaRPr lang="zh-TW" altLang="en-US" sz="16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學校端成績預查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51554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6</a:t>
                      </a:r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月</a:t>
                      </a:r>
                      <a:r>
                        <a:rPr lang="en-US" altLang="zh-TW" sz="16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26</a:t>
                      </a:r>
                      <a:r>
                        <a:rPr lang="zh-TW" altLang="en-US" sz="16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日前</a:t>
                      </a:r>
                      <a:endParaRPr lang="zh-TW" altLang="en-US" sz="16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苗栗縣政府成績公告與查詢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96413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8493779"/>
      </p:ext>
    </p:extLst>
  </p:cSld>
  <p:clrMapOvr>
    <a:masterClrMapping/>
  </p:clrMapOvr>
  <p:transition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2A9A0DEB-FF38-449A-BCCC-5F0DBCF96E81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defRPr/>
            </a:pPr>
            <a:fld id="{9A24560A-B17A-4956-A41E-6EF1A6DCBCEC}" type="slidenum">
              <a:rPr lang="en" smtClean="0"/>
              <a:pPr>
                <a:defRPr/>
              </a:pPr>
              <a:t>5</a:t>
            </a:fld>
            <a:endParaRPr lang="en"/>
          </a:p>
        </p:txBody>
      </p:sp>
      <p:sp>
        <p:nvSpPr>
          <p:cNvPr id="4" name="標題 5">
            <a:extLst>
              <a:ext uri="{FF2B5EF4-FFF2-40B4-BE49-F238E27FC236}">
                <a16:creationId xmlns:a16="http://schemas.microsoft.com/office/drawing/2014/main" id="{04F1FF77-2DDF-41ED-B718-E2EE433E749F}"/>
              </a:ext>
            </a:extLst>
          </p:cNvPr>
          <p:cNvSpPr txBox="1">
            <a:spLocks/>
          </p:cNvSpPr>
          <p:nvPr/>
        </p:nvSpPr>
        <p:spPr bwMode="auto">
          <a:xfrm>
            <a:off x="2049780" y="644525"/>
            <a:ext cx="4488180" cy="589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charset="0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 charset="0"/>
              </a:defRPr>
            </a:lvl1pPr>
            <a:lvl2pPr lvl="1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charset="0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 charset="0"/>
              </a:defRPr>
            </a:lvl2pPr>
            <a:lvl3pPr lvl="2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charset="0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 charset="0"/>
              </a:defRPr>
            </a:lvl3pPr>
            <a:lvl4pPr lvl="3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charset="0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 charset="0"/>
              </a:defRPr>
            </a:lvl4pPr>
            <a:lvl5pPr lvl="4" algn="l" rtl="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charset="0"/>
              <a:defRPr sz="1400">
                <a:solidFill>
                  <a:srgbClr val="000000"/>
                </a:solidFill>
                <a:latin typeface="Arial"/>
                <a:ea typeface="Arial"/>
                <a:cs typeface="Arial"/>
                <a:sym typeface="Arial" charset="0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kumimoji="0" lang="en-US" altLang="zh-TW" sz="2800" b="1" kern="0" dirty="0" smtClean="0">
                <a:latin typeface="+mj-ea"/>
                <a:ea typeface="+mj-ea"/>
              </a:rPr>
              <a:t>115</a:t>
            </a:r>
            <a:r>
              <a:rPr kumimoji="0" lang="zh-TW" altLang="en-US" sz="2800" b="1" kern="0" dirty="0" smtClean="0">
                <a:latin typeface="+mj-ea"/>
                <a:ea typeface="+mj-ea"/>
              </a:rPr>
              <a:t>學力</a:t>
            </a:r>
            <a:r>
              <a:rPr kumimoji="0" lang="zh-TW" altLang="en-US" sz="2800" b="1" kern="0" dirty="0">
                <a:latin typeface="+mj-ea"/>
                <a:ea typeface="+mj-ea"/>
              </a:rPr>
              <a:t>檢測重要期程</a:t>
            </a:r>
            <a:r>
              <a:rPr kumimoji="0" lang="en-US" altLang="zh-TW" sz="2800" b="1" kern="0" dirty="0">
                <a:latin typeface="+mj-ea"/>
                <a:ea typeface="+mj-ea"/>
              </a:rPr>
              <a:t>(</a:t>
            </a:r>
            <a:r>
              <a:rPr kumimoji="0" lang="zh-TW" altLang="en-US" sz="2800" b="1" kern="0" dirty="0">
                <a:latin typeface="+mj-ea"/>
                <a:ea typeface="+mj-ea"/>
              </a:rPr>
              <a:t>三</a:t>
            </a:r>
            <a:r>
              <a:rPr kumimoji="0" lang="en-US" altLang="zh-TW" sz="2800" b="1" kern="0" dirty="0">
                <a:latin typeface="+mj-ea"/>
                <a:ea typeface="+mj-ea"/>
              </a:rPr>
              <a:t>)</a:t>
            </a:r>
            <a:endParaRPr kumimoji="0" lang="zh-TW" altLang="en-US" sz="2800" b="1" kern="0" dirty="0">
              <a:latin typeface="+mj-ea"/>
              <a:ea typeface="+mj-ea"/>
            </a:endParaRPr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C0304702-C78E-49AD-8F15-187719C3E3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0953511"/>
              </p:ext>
            </p:extLst>
          </p:nvPr>
        </p:nvGraphicFramePr>
        <p:xfrm>
          <a:off x="1565754" y="1238311"/>
          <a:ext cx="6074567" cy="3220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0480">
                  <a:extLst>
                    <a:ext uri="{9D8B030D-6E8A-4147-A177-3AD203B41FA5}">
                      <a16:colId xmlns:a16="http://schemas.microsoft.com/office/drawing/2014/main" val="302950717"/>
                    </a:ext>
                  </a:extLst>
                </a:gridCol>
                <a:gridCol w="4774087">
                  <a:extLst>
                    <a:ext uri="{9D8B030D-6E8A-4147-A177-3AD203B41FA5}">
                      <a16:colId xmlns:a16="http://schemas.microsoft.com/office/drawing/2014/main" val="14704215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日  期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工作內容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17388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7</a:t>
                      </a:r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月</a:t>
                      </a:r>
                      <a:r>
                        <a:rPr lang="en-US" altLang="zh-TW" sz="16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31</a:t>
                      </a:r>
                      <a:r>
                        <a:rPr lang="zh-TW" altLang="en-US" sz="16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日</a:t>
                      </a:r>
                      <a:endParaRPr lang="en-US" altLang="zh-TW" sz="16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zh-TW" sz="16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  <a:sym typeface="Arial"/>
                        </a:rPr>
                        <a:t>檢測結果待加強等級學生達</a:t>
                      </a:r>
                      <a:r>
                        <a:rPr lang="en-US" altLang="zh-TW" sz="16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  <a:sym typeface="Arial"/>
                        </a:rPr>
                        <a:t>50%</a:t>
                      </a:r>
                      <a:r>
                        <a:rPr lang="zh-TW" altLang="zh-TW" sz="16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  <a:sym typeface="Arial"/>
                        </a:rPr>
                        <a:t>之學校，擬定待加強等級學生基本學力因應措施</a:t>
                      </a:r>
                      <a:endParaRPr lang="zh-TW" altLang="en-US" sz="16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872933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8</a:t>
                      </a:r>
                      <a:r>
                        <a:rPr lang="zh-TW" altLang="en-US" sz="16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月</a:t>
                      </a:r>
                      <a:r>
                        <a:rPr lang="en-US" sz="1600" kern="10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2</a:t>
                      </a:r>
                      <a:r>
                        <a:rPr lang="en-US" sz="16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</a:t>
                      </a:r>
                      <a:r>
                        <a:rPr lang="zh-TW" altLang="en-US" sz="1600" kern="10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日前</a:t>
                      </a:r>
                      <a:endParaRPr lang="zh-TW" sz="16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7780" marR="177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500"/>
                        </a:lnSpc>
                        <a:spcAft>
                          <a:spcPts val="0"/>
                        </a:spcAft>
                      </a:pPr>
                      <a:r>
                        <a:rPr lang="zh-TW" altLang="en-US" sz="16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臺中教育大學</a:t>
                      </a:r>
                      <a:r>
                        <a:rPr lang="zh-TW" sz="1600" kern="100" dirty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標楷體" panose="03000509000000000000" pitchFamily="65" charset="-120"/>
                        </a:rPr>
                        <a:t>成績公布於學力檢測網站</a:t>
                      </a:r>
                      <a:endParaRPr lang="zh-TW" sz="1600" kern="100" dirty="0">
                        <a:effectLst/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 marL="17780" marR="17780" marT="0" marB="0" anchor="ctr"/>
                </a:tc>
                <a:extLst>
                  <a:ext uri="{0D108BD9-81ED-4DB2-BD59-A6C34878D82A}">
                    <a16:rowId xmlns:a16="http://schemas.microsoft.com/office/drawing/2014/main" val="4648100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9</a:t>
                      </a:r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月</a:t>
                      </a:r>
                      <a:r>
                        <a:rPr lang="en-US" altLang="zh-TW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10</a:t>
                      </a:r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日前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16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  <a:cs typeface="+mn-cs"/>
                          <a:sym typeface="Arial"/>
                        </a:rPr>
                        <a:t>學生至因材網檢視作答紀錄及試題練習</a:t>
                      </a:r>
                      <a:endParaRPr lang="zh-TW" altLang="en-US" sz="16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53023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 smtClean="0">
                          <a:highlight>
                            <a:srgbClr val="FFFF00"/>
                          </a:highlight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8</a:t>
                      </a:r>
                      <a:r>
                        <a:rPr lang="zh-TW" altLang="en-US" sz="1600" dirty="0" smtClean="0">
                          <a:highlight>
                            <a:srgbClr val="FFFF00"/>
                          </a:highlight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月</a:t>
                      </a:r>
                      <a:r>
                        <a:rPr lang="en-US" altLang="zh-TW" sz="1600" dirty="0" smtClean="0">
                          <a:highlight>
                            <a:srgbClr val="FFFF00"/>
                          </a:highlight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24</a:t>
                      </a:r>
                      <a:r>
                        <a:rPr lang="zh-TW" altLang="en-US" sz="1600" dirty="0" smtClean="0">
                          <a:highlight>
                            <a:srgbClr val="FFFF00"/>
                          </a:highlight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日</a:t>
                      </a:r>
                      <a:r>
                        <a:rPr lang="en-US" altLang="zh-TW" sz="1600" dirty="0" smtClean="0">
                          <a:highlight>
                            <a:srgbClr val="FFFF00"/>
                          </a:highlight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 </a:t>
                      </a:r>
                      <a:r>
                        <a:rPr lang="en-US" altLang="zh-TW" sz="1600" dirty="0">
                          <a:highlight>
                            <a:srgbClr val="FFFF00"/>
                          </a:highlight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~</a:t>
                      </a:r>
                    </a:p>
                    <a:p>
                      <a:pPr algn="ctr"/>
                      <a:r>
                        <a:rPr lang="en-US" altLang="zh-TW" sz="1600" dirty="0">
                          <a:highlight>
                            <a:srgbClr val="FFFF00"/>
                          </a:highlight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11</a:t>
                      </a:r>
                      <a:r>
                        <a:rPr lang="zh-TW" altLang="en-US" sz="1600" dirty="0">
                          <a:highlight>
                            <a:srgbClr val="FFFF00"/>
                          </a:highlight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月</a:t>
                      </a:r>
                      <a:r>
                        <a:rPr lang="en-US" altLang="zh-TW" sz="1600" dirty="0">
                          <a:highlight>
                            <a:srgbClr val="FFFF00"/>
                          </a:highlight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30</a:t>
                      </a:r>
                      <a:r>
                        <a:rPr lang="zh-TW" altLang="en-US" sz="1600" dirty="0">
                          <a:highlight>
                            <a:srgbClr val="FFFF00"/>
                          </a:highlight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1600" dirty="0">
                          <a:highlight>
                            <a:srgbClr val="FFFF00"/>
                          </a:highlight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測後分析暨有效教學策略線上研習</a:t>
                      </a:r>
                      <a:endParaRPr lang="en-US" altLang="zh-TW" sz="1600" dirty="0">
                        <a:highlight>
                          <a:srgbClr val="FFFF00"/>
                        </a:highlight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  <a:p>
                      <a:pPr algn="l"/>
                      <a:r>
                        <a:rPr lang="en-US" altLang="zh-TW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(</a:t>
                      </a:r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國英</a:t>
                      </a:r>
                      <a:r>
                        <a:rPr lang="zh-TW" altLang="en-US" sz="16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數自、</a:t>
                      </a:r>
                      <a:r>
                        <a:rPr lang="en-US" altLang="zh-TW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3-8</a:t>
                      </a:r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年級，分組報告</a:t>
                      </a:r>
                      <a:r>
                        <a:rPr lang="zh-TW" altLang="en-US" sz="16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各</a:t>
                      </a:r>
                      <a:r>
                        <a:rPr lang="en-US" altLang="zh-TW" sz="16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2</a:t>
                      </a:r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小時，</a:t>
                      </a:r>
                      <a:r>
                        <a:rPr lang="zh-TW" altLang="en-US" sz="16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共</a:t>
                      </a:r>
                      <a:r>
                        <a:rPr lang="en-US" altLang="zh-TW" sz="16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21</a:t>
                      </a:r>
                      <a:r>
                        <a:rPr lang="zh-TW" altLang="en-US" sz="1600" dirty="0" smtClean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場次</a:t>
                      </a:r>
                      <a:r>
                        <a:rPr lang="en-US" altLang="zh-TW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)</a:t>
                      </a:r>
                      <a:endParaRPr lang="zh-TW" altLang="en-US" sz="16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558602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altLang="zh-TW" sz="1600" dirty="0" smtClean="0">
                          <a:highlight>
                            <a:srgbClr val="FFFF00"/>
                          </a:highlight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9</a:t>
                      </a:r>
                      <a:r>
                        <a:rPr lang="zh-TW" altLang="en-US" sz="1600" dirty="0" smtClean="0">
                          <a:highlight>
                            <a:srgbClr val="FFFF00"/>
                          </a:highlight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月</a:t>
                      </a:r>
                      <a:r>
                        <a:rPr lang="en-US" altLang="zh-TW" sz="1600" dirty="0" smtClean="0">
                          <a:highlight>
                            <a:srgbClr val="FFFF00"/>
                          </a:highlight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10</a:t>
                      </a:r>
                      <a:r>
                        <a:rPr lang="zh-TW" altLang="en-US" sz="1600" dirty="0" smtClean="0">
                          <a:highlight>
                            <a:srgbClr val="FFFF00"/>
                          </a:highlight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日</a:t>
                      </a:r>
                      <a:r>
                        <a:rPr lang="en-US" altLang="zh-TW" sz="1600" dirty="0" smtClean="0">
                          <a:highlight>
                            <a:srgbClr val="FFFF00"/>
                          </a:highlight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 </a:t>
                      </a:r>
                      <a:r>
                        <a:rPr lang="en-US" altLang="zh-TW" sz="1600" dirty="0">
                          <a:highlight>
                            <a:srgbClr val="FFFF00"/>
                          </a:highlight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~</a:t>
                      </a:r>
                    </a:p>
                    <a:p>
                      <a:pPr algn="ctr"/>
                      <a:r>
                        <a:rPr lang="zh-TW" altLang="en-US" sz="1600" dirty="0" smtClean="0">
                          <a:highlight>
                            <a:srgbClr val="FFFF00"/>
                          </a:highlight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次年</a:t>
                      </a:r>
                      <a:r>
                        <a:rPr lang="en-US" altLang="zh-TW" sz="1600" dirty="0" smtClean="0">
                          <a:highlight>
                            <a:srgbClr val="FFFF00"/>
                          </a:highlight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4</a:t>
                      </a:r>
                      <a:r>
                        <a:rPr lang="zh-TW" altLang="en-US" sz="1600" dirty="0" smtClean="0">
                          <a:highlight>
                            <a:srgbClr val="FFFF00"/>
                          </a:highlight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月</a:t>
                      </a:r>
                      <a:r>
                        <a:rPr lang="en-US" altLang="zh-TW" sz="1600" dirty="0" smtClean="0">
                          <a:highlight>
                            <a:srgbClr val="FFFF00"/>
                          </a:highlight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30</a:t>
                      </a:r>
                      <a:r>
                        <a:rPr lang="zh-TW" altLang="en-US" sz="1600" dirty="0">
                          <a:highlight>
                            <a:srgbClr val="FFFF00"/>
                          </a:highlight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針對待加強或退步率較高的學校，</a:t>
                      </a:r>
                      <a:r>
                        <a:rPr lang="zh-TW" altLang="en-US" sz="1600" dirty="0">
                          <a:highlight>
                            <a:srgbClr val="FFFF00"/>
                          </a:highlight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輔導團提供到校輔導服務</a:t>
                      </a:r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。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56836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altLang="zh-TW" sz="1600" kern="10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12</a:t>
                      </a:r>
                      <a:r>
                        <a:rPr lang="zh-TW" altLang="en-US" sz="1600" kern="10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月</a:t>
                      </a:r>
                      <a:r>
                        <a:rPr lang="en-US" altLang="zh-TW" sz="1600" kern="10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18</a:t>
                      </a:r>
                      <a:r>
                        <a:rPr lang="zh-TW" altLang="en-US" sz="1600" kern="100" dirty="0" smtClean="0">
                          <a:effectLst/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日前</a:t>
                      </a:r>
                      <a:endParaRPr lang="zh-TW" altLang="en-US" sz="1600" dirty="0">
                        <a:latin typeface="標楷體" panose="03000509000000000000" pitchFamily="65" charset="-120"/>
                        <a:ea typeface="標楷體" panose="03000509000000000000" pitchFamily="65" charset="-12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zh-TW" altLang="en-US" sz="1600" dirty="0">
                          <a:latin typeface="標楷體" panose="03000509000000000000" pitchFamily="65" charset="-120"/>
                          <a:ea typeface="標楷體" panose="03000509000000000000" pitchFamily="65" charset="-120"/>
                        </a:rPr>
                        <a:t>公告臺中教育大學成果報告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67573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62083681"/>
      </p:ext>
    </p:extLst>
  </p:cSld>
  <p:clrMapOvr>
    <a:masterClrMapping/>
  </p:clrMapOvr>
  <p:transition>
    <p:fade thruBlk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Google Shape;54;p13"/>
          <p:cNvSpPr txBox="1">
            <a:spLocks noGrp="1"/>
          </p:cNvSpPr>
          <p:nvPr>
            <p:ph type="title"/>
          </p:nvPr>
        </p:nvSpPr>
        <p:spPr>
          <a:xfrm>
            <a:off x="1049338" y="485775"/>
            <a:ext cx="7021512" cy="749300"/>
          </a:xfrm>
        </p:spPr>
        <p:txBody>
          <a:bodyPr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Patrick Hand SC"/>
              <a:buNone/>
            </a:pPr>
            <a:r>
              <a:rPr lang="zh-TW" altLang="en-US" sz="3000" b="1" dirty="0">
                <a:solidFill>
                  <a:schemeClr val="tx1"/>
                </a:solidFill>
                <a:latin typeface="王漢宗仿宋體一標準"/>
                <a:ea typeface="王漢宗仿宋體一標準"/>
                <a:cs typeface="Patrick Hand SC"/>
                <a:sym typeface="Patrick Hand SC"/>
              </a:rPr>
              <a:t>學生名冊格式說明</a:t>
            </a:r>
          </a:p>
        </p:txBody>
      </p:sp>
      <p:sp>
        <p:nvSpPr>
          <p:cNvPr id="58" name="Google Shape;58;p1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F2E452FA-B772-487F-9F6A-282511A9E83D}" type="slidenum">
              <a:rPr lang="en"/>
              <a:pPr>
                <a:defRPr/>
              </a:pPr>
              <a:t>6</a:t>
            </a:fld>
            <a:endParaRPr/>
          </a:p>
        </p:txBody>
      </p:sp>
      <p:sp>
        <p:nvSpPr>
          <p:cNvPr id="8" name="矩形 7"/>
          <p:cNvSpPr/>
          <p:nvPr/>
        </p:nvSpPr>
        <p:spPr>
          <a:xfrm>
            <a:off x="712788" y="2094855"/>
            <a:ext cx="8024812" cy="2031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>
              <a:buClr>
                <a:srgbClr val="000000"/>
              </a:buClr>
              <a:buFont typeface="Wingdings" pitchFamily="2" charset="2"/>
              <a:buChar char="Ø"/>
            </a:pPr>
            <a:r>
              <a:rPr kumimoji="0" lang="zh-TW" altLang="en-US" b="1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欄位 </a:t>
            </a:r>
            <a:r>
              <a:rPr kumimoji="0" lang="en-US" altLang="zh-TW" b="1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A </a:t>
            </a:r>
            <a:r>
              <a:rPr kumimoji="0" lang="zh-TW" altLang="en-US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縣市：</a:t>
            </a:r>
            <a:r>
              <a:rPr kumimoji="0"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請填入「苗栗縣」</a:t>
            </a:r>
            <a:r>
              <a:rPr kumimoji="0" lang="zh-TW" altLang="en-US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。</a:t>
            </a:r>
          </a:p>
          <a:p>
            <a:pPr marL="342900" indent="-342900">
              <a:buClr>
                <a:srgbClr val="000000"/>
              </a:buClr>
              <a:buFont typeface="Wingdings" pitchFamily="2" charset="2"/>
              <a:buChar char="Ø"/>
            </a:pPr>
            <a:r>
              <a:rPr kumimoji="0" lang="zh-TW" altLang="en-US" b="1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欄位 </a:t>
            </a:r>
            <a:r>
              <a:rPr kumimoji="0" lang="en-US" altLang="zh-TW" b="1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B </a:t>
            </a:r>
            <a:r>
              <a:rPr kumimoji="0" lang="zh-TW" altLang="en-US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學校所屬鄉鎮區：</a:t>
            </a:r>
            <a:r>
              <a:rPr kumimoji="0"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請填入該校所屬之「鄉」、「鎮」或「市」等縣市區域。</a:t>
            </a:r>
            <a:endParaRPr kumimoji="0" lang="zh-TW" altLang="en-US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342900" indent="-342900">
              <a:buClr>
                <a:srgbClr val="000000"/>
              </a:buClr>
              <a:buFont typeface="Wingdings" pitchFamily="2" charset="2"/>
              <a:buChar char="Ø"/>
            </a:pPr>
            <a:r>
              <a:rPr kumimoji="0" lang="zh-TW" altLang="en-US" b="1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欄位 </a:t>
            </a:r>
            <a:r>
              <a:rPr kumimoji="0" lang="en-US" altLang="zh-TW" b="1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C </a:t>
            </a:r>
            <a:r>
              <a:rPr kumimoji="0" lang="zh-TW" altLang="en-US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學校代碼：請填入半形數字 </a:t>
            </a:r>
            <a:r>
              <a:rPr kumimoji="0" lang="en-US" altLang="zh-TW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6 </a:t>
            </a:r>
            <a:r>
              <a:rPr kumimoji="0" lang="zh-TW" altLang="en-US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碼，學校代碼可上教育部統計處網站查詢。</a:t>
            </a:r>
            <a:br>
              <a:rPr kumimoji="0" lang="zh-TW" altLang="en-US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kumimoji="0" lang="zh-TW" altLang="en-US" b="1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欄位 </a:t>
            </a:r>
            <a:r>
              <a:rPr kumimoji="0" lang="en-US" altLang="zh-TW" b="1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D </a:t>
            </a:r>
            <a:r>
              <a:rPr kumimoji="0" lang="zh-TW" altLang="en-US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學校名稱：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如有分校亦請一併註記。例：縣立建功國小、縣立明仁國中、</a:t>
            </a:r>
            <a:endParaRPr lang="en-US" altLang="zh-TW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342900" indent="-342900">
              <a:buClr>
                <a:srgbClr val="000000"/>
              </a:buClr>
              <a:buFont typeface="Wingdings" pitchFamily="2" charset="2"/>
              <a:buChar char="Ø"/>
            </a:pP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                 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縣立育英國小龍騰分校、私立建臺高級中學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國中部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lang="en-US" altLang="zh-TW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342900" indent="-342900">
              <a:buClr>
                <a:srgbClr val="000000"/>
              </a:buClr>
              <a:buFont typeface="Wingdings" pitchFamily="2" charset="2"/>
              <a:buChar char="Ø"/>
            </a:pPr>
            <a:r>
              <a:rPr kumimoji="0" lang="zh-TW" altLang="en-US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欄位 </a:t>
            </a:r>
            <a:r>
              <a:rPr kumimoji="0" lang="en-US" altLang="zh-TW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E </a:t>
            </a:r>
            <a:r>
              <a:rPr kumimoji="0" lang="zh-TW" altLang="en-US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分校註記：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：如該校並無分校，請填入「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0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」；如該校有分校，請填入「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1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」。</a:t>
            </a:r>
            <a:endParaRPr lang="en-US" altLang="zh-TW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342900" indent="-342900">
              <a:buClr>
                <a:srgbClr val="000000"/>
              </a:buClr>
              <a:buFont typeface="Wingdings" pitchFamily="2" charset="2"/>
              <a:buChar char="Ø"/>
            </a:pP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    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例：縣立建功國小無分校欄位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E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填寫「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0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」； </a:t>
            </a:r>
            <a:endParaRPr lang="en-US" altLang="zh-TW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Clr>
                <a:srgbClr val="000000"/>
              </a:buClr>
            </a:pP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            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縣立育英國小有「龍騰分校」，「縣立育英國小」本校應於欄位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E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填寫「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1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」；</a:t>
            </a:r>
            <a:endParaRPr lang="en-US" altLang="zh-TW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Clr>
                <a:srgbClr val="000000"/>
              </a:buClr>
            </a:pP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           「縣立育英國小龍騰分校」則應填寫「</a:t>
            </a:r>
            <a:r>
              <a:rPr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2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」 </a:t>
            </a:r>
            <a:endParaRPr kumimoji="0"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45060" name="圖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7413" y="1066800"/>
            <a:ext cx="7416800" cy="75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846138" y="1016000"/>
            <a:ext cx="2130425" cy="87312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kumimoji="0" lang="zh-TW" altLang="en-US" kern="0">
              <a:sym typeface="Arial"/>
            </a:endParaRP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2129EA0B-0419-4307-A373-72B4DDA86D84}"/>
              </a:ext>
            </a:extLst>
          </p:cNvPr>
          <p:cNvSpPr txBox="1"/>
          <p:nvPr/>
        </p:nvSpPr>
        <p:spPr>
          <a:xfrm>
            <a:off x="4353560" y="687586"/>
            <a:ext cx="351028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TW" altLang="en-US" sz="1400" b="1" dirty="0">
                <a:solidFill>
                  <a:srgbClr val="7030A0"/>
                </a:solidFill>
                <a:latin typeface="王漢宗仿宋體一標準"/>
                <a:ea typeface="王漢宗仿宋體一標準"/>
                <a:cs typeface="王漢宗仿宋體一標準"/>
              </a:rPr>
              <a:t>請利用公文提供之</a:t>
            </a:r>
            <a:r>
              <a:rPr kumimoji="0" lang="en-US" altLang="zh-TW" sz="1400" b="1" dirty="0">
                <a:solidFill>
                  <a:srgbClr val="7030A0"/>
                </a:solidFill>
                <a:latin typeface="王漢宗仿宋體一標準"/>
                <a:ea typeface="王漢宗仿宋體一標準"/>
                <a:cs typeface="王漢宗仿宋體一標準"/>
              </a:rPr>
              <a:t>EXCEL</a:t>
            </a:r>
            <a:r>
              <a:rPr kumimoji="0" lang="zh-TW" altLang="en-US" sz="1400" b="1" dirty="0">
                <a:solidFill>
                  <a:srgbClr val="7030A0"/>
                </a:solidFill>
                <a:latin typeface="王漢宗仿宋體一標準"/>
                <a:ea typeface="王漢宗仿宋體一標準"/>
                <a:cs typeface="王漢宗仿宋體一標準"/>
              </a:rPr>
              <a:t>製作學生受測名冊</a:t>
            </a:r>
            <a:endParaRPr lang="zh-TW" altLang="en-US" dirty="0">
              <a:solidFill>
                <a:srgbClr val="7030A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Google Shape;54;p13"/>
          <p:cNvSpPr txBox="1">
            <a:spLocks noGrp="1"/>
          </p:cNvSpPr>
          <p:nvPr>
            <p:ph type="title"/>
          </p:nvPr>
        </p:nvSpPr>
        <p:spPr>
          <a:xfrm>
            <a:off x="1049338" y="796925"/>
            <a:ext cx="7021512" cy="749300"/>
          </a:xfrm>
        </p:spPr>
        <p:txBody>
          <a:bodyPr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Patrick Hand SC"/>
              <a:buNone/>
            </a:pPr>
            <a:r>
              <a:rPr lang="zh-TW" altLang="en-US" sz="3000" b="1" dirty="0">
                <a:solidFill>
                  <a:schemeClr val="tx1"/>
                </a:solidFill>
                <a:latin typeface="王漢宗仿宋體一標準"/>
                <a:ea typeface="王漢宗仿宋體一標準"/>
                <a:cs typeface="Patrick Hand SC"/>
                <a:sym typeface="Patrick Hand SC"/>
              </a:rPr>
              <a:t>學生名冊格式說明</a:t>
            </a:r>
          </a:p>
        </p:txBody>
      </p:sp>
      <p:sp>
        <p:nvSpPr>
          <p:cNvPr id="58" name="Google Shape;58;p1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4C7A9FD1-3441-4462-8426-87A4F40FB226}" type="slidenum">
              <a:rPr lang="en"/>
              <a:pPr>
                <a:defRPr/>
              </a:pPr>
              <a:t>7</a:t>
            </a:fld>
            <a:endParaRPr/>
          </a:p>
        </p:txBody>
      </p:sp>
      <p:pic>
        <p:nvPicPr>
          <p:cNvPr id="47107" name="圖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7413" y="1416050"/>
            <a:ext cx="7416800" cy="75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2924175" y="1301750"/>
            <a:ext cx="1697038" cy="87153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kumimoji="0" lang="zh-TW" altLang="en-US" kern="0">
              <a:sym typeface="Arial"/>
            </a:endParaRPr>
          </a:p>
        </p:txBody>
      </p:sp>
      <p:sp>
        <p:nvSpPr>
          <p:cNvPr id="47109" name="矩形 6"/>
          <p:cNvSpPr>
            <a:spLocks noChangeArrowheads="1"/>
          </p:cNvSpPr>
          <p:nvPr/>
        </p:nvSpPr>
        <p:spPr bwMode="auto">
          <a:xfrm>
            <a:off x="889000" y="2420795"/>
            <a:ext cx="7464425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Clr>
                <a:srgbClr val="000000"/>
              </a:buClr>
              <a:buFont typeface="Wingdings" pitchFamily="2" charset="2"/>
              <a:buChar char="Ø"/>
            </a:pPr>
            <a:r>
              <a:rPr kumimoji="0" lang="zh-TW" altLang="en-US" b="1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欄位 </a:t>
            </a:r>
            <a:r>
              <a:rPr kumimoji="0" lang="en-US" altLang="zh-TW" b="1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F </a:t>
            </a:r>
            <a:r>
              <a:rPr kumimoji="0" lang="zh-TW" altLang="en-US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測驗科目代碼：</a:t>
            </a:r>
            <a:r>
              <a:rPr kumimoji="0" lang="zh-TW" altLang="en-US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不必填，系統將自動帶入科目代碼資料。</a:t>
            </a:r>
            <a:endParaRPr kumimoji="0" lang="zh-TW" altLang="en-US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  <a:cs typeface="王漢宗仿宋體一標準"/>
            </a:endParaRPr>
          </a:p>
          <a:p>
            <a:pPr marL="342900" indent="-342900">
              <a:buClr>
                <a:srgbClr val="000000"/>
              </a:buClr>
              <a:buFont typeface="Wingdings" pitchFamily="2" charset="2"/>
              <a:buChar char="Ø"/>
            </a:pPr>
            <a:r>
              <a:rPr kumimoji="0" lang="zh-TW" altLang="en-US" b="1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欄位 </a:t>
            </a:r>
            <a:r>
              <a:rPr kumimoji="0" lang="en-US" altLang="zh-TW" b="1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G </a:t>
            </a:r>
            <a:r>
              <a:rPr kumimoji="0" lang="zh-TW" altLang="en-US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年級：</a:t>
            </a:r>
            <a:r>
              <a:rPr kumimoji="0"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請填入年級半形數字</a:t>
            </a:r>
            <a:r>
              <a:rPr kumimoji="0"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1</a:t>
            </a:r>
            <a:r>
              <a:rPr kumimoji="0"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碼「</a:t>
            </a:r>
            <a:r>
              <a:rPr kumimoji="0"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3</a:t>
            </a:r>
            <a:r>
              <a:rPr kumimoji="0"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」（國小</a:t>
            </a:r>
            <a:r>
              <a:rPr kumimoji="0"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3</a:t>
            </a:r>
            <a:r>
              <a:rPr kumimoji="0"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年級）、「</a:t>
            </a:r>
            <a:r>
              <a:rPr kumimoji="0"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8</a:t>
            </a:r>
            <a:r>
              <a:rPr kumimoji="0"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」（國中</a:t>
            </a:r>
            <a:r>
              <a:rPr kumimoji="0"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2</a:t>
            </a:r>
            <a:r>
              <a:rPr kumimoji="0"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年級）。</a:t>
            </a:r>
            <a:endParaRPr kumimoji="0" lang="zh-TW" altLang="en-US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  <a:cs typeface="王漢宗仿宋體一標準"/>
            </a:endParaRPr>
          </a:p>
          <a:p>
            <a:pPr marL="342900" indent="-342900">
              <a:buClr>
                <a:srgbClr val="000000"/>
              </a:buClr>
              <a:buFont typeface="Wingdings" pitchFamily="2" charset="2"/>
              <a:buChar char="Ø"/>
            </a:pPr>
            <a:r>
              <a:rPr kumimoji="0" lang="zh-TW" altLang="en-US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欄位 </a:t>
            </a:r>
            <a:r>
              <a:rPr kumimoji="0" lang="en-US" altLang="zh-TW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H </a:t>
            </a:r>
            <a:r>
              <a:rPr kumimoji="0" lang="zh-TW" altLang="en-US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班級代碼</a:t>
            </a:r>
            <a:r>
              <a:rPr kumimoji="0" lang="zh-TW" altLang="en-US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：</a:t>
            </a:r>
            <a:r>
              <a:rPr kumimoji="0" lang="zh-TW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請填入半形數字3碼，依受測班級於學校該年級之班級排序編碼。</a:t>
            </a:r>
            <a:endParaRPr kumimoji="0" lang="en-US" altLang="zh-TW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Clr>
                <a:srgbClr val="000000"/>
              </a:buClr>
            </a:pPr>
            <a:r>
              <a:rPr kumimoji="0"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         </a:t>
            </a:r>
            <a:r>
              <a:rPr kumimoji="0" lang="zh-TW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例：國小三年級班級為忠、孝、仁、愛、信，國小三年信班則為305；</a:t>
            </a:r>
            <a:endParaRPr kumimoji="0" lang="en-US" altLang="zh-TW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Clr>
                <a:srgbClr val="000000"/>
              </a:buClr>
            </a:pPr>
            <a:r>
              <a:rPr kumimoji="0"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             </a:t>
            </a:r>
            <a:r>
              <a:rPr kumimoji="0" lang="zh-TW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又如國中2年3班則為</a:t>
            </a:r>
            <a:r>
              <a:rPr kumimoji="0" lang="zh-TW" altLang="zh-TW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8</a:t>
            </a:r>
            <a:r>
              <a:rPr kumimoji="0" lang="zh-TW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03，2年11班則為</a:t>
            </a:r>
            <a:r>
              <a:rPr kumimoji="0" lang="zh-TW" altLang="zh-TW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8</a:t>
            </a:r>
            <a:r>
              <a:rPr kumimoji="0" lang="zh-TW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11。</a:t>
            </a:r>
            <a:endParaRPr kumimoji="0" lang="zh-TW" altLang="en-US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342900" indent="-342900">
              <a:buClr>
                <a:srgbClr val="000000"/>
              </a:buClr>
              <a:buFont typeface="Wingdings" pitchFamily="2" charset="2"/>
              <a:buChar char="Ø"/>
            </a:pPr>
            <a:r>
              <a:rPr kumimoji="0" lang="zh-TW" altLang="en-US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欄位 </a:t>
            </a:r>
            <a:r>
              <a:rPr kumimoji="0" lang="en-US" altLang="zh-TW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I </a:t>
            </a:r>
            <a:r>
              <a:rPr kumimoji="0" lang="zh-TW" altLang="en-US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班級名稱</a:t>
            </a:r>
            <a:r>
              <a:rPr kumimoji="0" lang="zh-TW" altLang="en-US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：</a:t>
            </a:r>
            <a:r>
              <a:rPr kumimoji="0"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請填入</a:t>
            </a:r>
            <a:r>
              <a:rPr kumimoji="0" lang="zh-TW" altLang="en-US" dirty="0"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</a:rPr>
              <a:t>班級原始名稱</a:t>
            </a:r>
            <a:r>
              <a:rPr kumimoji="0"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，可為中文、英文或數字，如三年甲班、</a:t>
            </a:r>
            <a:endParaRPr kumimoji="0" lang="en-US" altLang="zh-TW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Clr>
                <a:srgbClr val="000000"/>
              </a:buClr>
            </a:pPr>
            <a:r>
              <a:rPr kumimoji="0"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                     </a:t>
            </a:r>
            <a:r>
              <a:rPr kumimoji="0"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3</a:t>
            </a:r>
            <a:r>
              <a:rPr kumimoji="0"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年忠班、</a:t>
            </a:r>
            <a:r>
              <a:rPr kumimoji="0"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3</a:t>
            </a:r>
            <a:r>
              <a:rPr kumimoji="0"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年</a:t>
            </a:r>
            <a:r>
              <a:rPr kumimoji="0"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A</a:t>
            </a:r>
            <a:r>
              <a:rPr kumimoji="0"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班、</a:t>
            </a:r>
            <a:r>
              <a:rPr kumimoji="0"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3</a:t>
            </a:r>
            <a:r>
              <a:rPr kumimoji="0"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年</a:t>
            </a:r>
            <a:r>
              <a:rPr kumimoji="0"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1</a:t>
            </a:r>
            <a:r>
              <a:rPr kumimoji="0"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班</a:t>
            </a:r>
            <a:r>
              <a:rPr kumimoji="0"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….</a:t>
            </a:r>
            <a:r>
              <a:rPr kumimoji="0"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等。</a:t>
            </a:r>
            <a:endParaRPr kumimoji="0" lang="en-US" altLang="zh-TW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Google Shape;54;p13"/>
          <p:cNvSpPr txBox="1">
            <a:spLocks noGrp="1"/>
          </p:cNvSpPr>
          <p:nvPr>
            <p:ph type="title"/>
          </p:nvPr>
        </p:nvSpPr>
        <p:spPr>
          <a:xfrm>
            <a:off x="1049338" y="796925"/>
            <a:ext cx="7021512" cy="749300"/>
          </a:xfrm>
        </p:spPr>
        <p:txBody>
          <a:bodyPr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Patrick Hand SC"/>
              <a:buNone/>
            </a:pPr>
            <a:r>
              <a:rPr lang="zh-TW" altLang="en-US" sz="3000" b="1" dirty="0">
                <a:solidFill>
                  <a:schemeClr val="tx1"/>
                </a:solidFill>
                <a:latin typeface="王漢宗仿宋體一標準"/>
                <a:ea typeface="王漢宗仿宋體一標準"/>
                <a:cs typeface="Patrick Hand SC"/>
                <a:sym typeface="Patrick Hand SC"/>
              </a:rPr>
              <a:t>學生名冊格式說明</a:t>
            </a:r>
          </a:p>
        </p:txBody>
      </p:sp>
      <p:sp>
        <p:nvSpPr>
          <p:cNvPr id="58" name="Google Shape;58;p1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B98FDA66-37FC-4F3A-85EE-C251084FFF78}" type="slidenum">
              <a:rPr lang="en"/>
              <a:pPr>
                <a:defRPr/>
              </a:pPr>
              <a:t>8</a:t>
            </a:fld>
            <a:endParaRPr/>
          </a:p>
        </p:txBody>
      </p:sp>
      <p:sp>
        <p:nvSpPr>
          <p:cNvPr id="8" name="矩形 7"/>
          <p:cNvSpPr/>
          <p:nvPr/>
        </p:nvSpPr>
        <p:spPr>
          <a:xfrm>
            <a:off x="981075" y="2289175"/>
            <a:ext cx="7323138" cy="181588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>
              <a:buClr>
                <a:srgbClr val="000000"/>
              </a:buClr>
              <a:buFont typeface="Wingdings" pitchFamily="2" charset="2"/>
              <a:buChar char="Ø"/>
            </a:pPr>
            <a:r>
              <a:rPr kumimoji="0" lang="zh-TW" altLang="en-US" b="1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欄位 </a:t>
            </a:r>
            <a:r>
              <a:rPr kumimoji="0" lang="en-US" altLang="zh-TW" b="1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J</a:t>
            </a:r>
            <a:r>
              <a:rPr kumimoji="0" lang="en-US" altLang="zh-TW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 </a:t>
            </a:r>
            <a:r>
              <a:rPr kumimoji="0" lang="zh-TW" altLang="en-US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座號：</a:t>
            </a:r>
            <a:r>
              <a:rPr kumimoji="0"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請填入</a:t>
            </a:r>
            <a:r>
              <a:rPr kumimoji="0" lang="zh-TW" altLang="en-US" dirty="0"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</a:rPr>
              <a:t>半形數字</a:t>
            </a:r>
            <a:r>
              <a:rPr kumimoji="0" lang="en-US" altLang="zh-TW" dirty="0"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</a:rPr>
              <a:t>2</a:t>
            </a:r>
            <a:r>
              <a:rPr kumimoji="0" lang="zh-TW" altLang="en-US" dirty="0"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</a:rPr>
              <a:t>碼</a:t>
            </a:r>
            <a:r>
              <a:rPr kumimoji="0"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（個位數座號請補零，如</a:t>
            </a:r>
            <a:r>
              <a:rPr kumimoji="0" lang="en-US" altLang="zh-TW" dirty="0"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</a:rPr>
              <a:t>02</a:t>
            </a:r>
            <a:r>
              <a:rPr kumimoji="0"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），為該受測學生於班級</a:t>
            </a:r>
            <a:br>
              <a:rPr kumimoji="0"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kumimoji="0"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            上之座號。</a:t>
            </a:r>
            <a:endParaRPr kumimoji="0" lang="zh-TW" altLang="en-US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  <a:cs typeface="王漢宗仿宋體一標準"/>
            </a:endParaRPr>
          </a:p>
          <a:p>
            <a:pPr marL="342900" indent="-342900">
              <a:buClr>
                <a:srgbClr val="000000"/>
              </a:buClr>
              <a:buFont typeface="Wingdings" pitchFamily="2" charset="2"/>
              <a:buChar char="Ø"/>
            </a:pPr>
            <a:r>
              <a:rPr kumimoji="0" lang="zh-TW" altLang="en-US" b="1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欄位 </a:t>
            </a:r>
            <a:r>
              <a:rPr kumimoji="0" lang="en-US" altLang="zh-TW" b="1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K</a:t>
            </a:r>
            <a:r>
              <a:rPr kumimoji="0" lang="en-US" altLang="zh-TW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 </a:t>
            </a:r>
            <a:r>
              <a:rPr kumimoji="0" lang="zh-TW" altLang="en-US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學生姓名：該生姓名。</a:t>
            </a:r>
          </a:p>
          <a:p>
            <a:pPr marL="342900" indent="-342900">
              <a:buClr>
                <a:srgbClr val="000000"/>
              </a:buClr>
              <a:buFont typeface="Wingdings" pitchFamily="2" charset="2"/>
              <a:buChar char="Ø"/>
            </a:pPr>
            <a:r>
              <a:rPr kumimoji="0" lang="zh-TW" altLang="en-US" b="1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欄位 </a:t>
            </a:r>
            <a:r>
              <a:rPr kumimoji="0" lang="en-US" altLang="zh-TW" b="1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L</a:t>
            </a:r>
            <a:r>
              <a:rPr kumimoji="0" lang="en-US" altLang="zh-TW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 </a:t>
            </a:r>
            <a:r>
              <a:rPr kumimoji="0" lang="zh-TW" altLang="en-US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性別代碼：</a:t>
            </a:r>
            <a:r>
              <a:rPr kumimoji="0"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請填入半形數字</a:t>
            </a:r>
            <a:r>
              <a:rPr kumimoji="0"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1</a:t>
            </a:r>
            <a:r>
              <a:rPr kumimoji="0"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碼，為該名受測學生的性別，</a:t>
            </a:r>
            <a:endParaRPr kumimoji="0" lang="en-US" altLang="zh-TW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Clr>
                <a:srgbClr val="000000"/>
              </a:buClr>
            </a:pPr>
            <a:r>
              <a:rPr kumimoji="0"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                     男生為「</a:t>
            </a:r>
            <a:r>
              <a:rPr kumimoji="0"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1</a:t>
            </a:r>
            <a:r>
              <a:rPr kumimoji="0"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」；女生為「</a:t>
            </a:r>
            <a:r>
              <a:rPr kumimoji="0"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2</a:t>
            </a:r>
            <a:r>
              <a:rPr kumimoji="0"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」。</a:t>
            </a:r>
            <a:endParaRPr kumimoji="0" lang="zh-TW" altLang="en-US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342900" indent="-342900">
              <a:buClr>
                <a:srgbClr val="000000"/>
              </a:buClr>
              <a:buFont typeface="Wingdings" pitchFamily="2" charset="2"/>
              <a:buChar char="Ø"/>
            </a:pPr>
            <a:r>
              <a:rPr kumimoji="0" lang="zh-TW" altLang="en-US" b="1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欄位 </a:t>
            </a:r>
            <a:r>
              <a:rPr kumimoji="0" lang="en-US" altLang="zh-TW" b="1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M</a:t>
            </a:r>
            <a:r>
              <a:rPr kumimoji="0" lang="en-US" altLang="zh-TW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kumimoji="0" lang="zh-TW" altLang="en-US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身分證字號：</a:t>
            </a:r>
            <a:r>
              <a:rPr kumimoji="0"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該受測學生身分證字號，請以</a:t>
            </a:r>
            <a:r>
              <a:rPr kumimoji="0" lang="zh-TW" altLang="en-US" dirty="0"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</a:rPr>
              <a:t>大寫</a:t>
            </a:r>
            <a:r>
              <a:rPr kumimoji="0"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之英文字母</a:t>
            </a:r>
            <a:r>
              <a:rPr kumimoji="0"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+</a:t>
            </a:r>
            <a:r>
              <a:rPr kumimoji="0"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半形數字表示。</a:t>
            </a:r>
            <a:br>
              <a:rPr kumimoji="0"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kumimoji="0"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                   學生作答匯入因材網，請務必輸入正確。</a:t>
            </a:r>
            <a:endParaRPr kumimoji="0" lang="zh-TW" altLang="en-US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342900" indent="-342900">
              <a:buClr>
                <a:srgbClr val="000000"/>
              </a:buClr>
              <a:buFont typeface="Wingdings" pitchFamily="2" charset="2"/>
              <a:buChar char="Ø"/>
            </a:pPr>
            <a:r>
              <a:rPr kumimoji="0" lang="zh-TW" altLang="en-US" b="1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欄位 </a:t>
            </a:r>
            <a:r>
              <a:rPr kumimoji="0" lang="en-US" altLang="zh-TW" b="1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N</a:t>
            </a:r>
            <a:r>
              <a:rPr kumimoji="0" lang="en-US" altLang="zh-TW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kumimoji="0" lang="zh-TW" altLang="en-US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導師姓名：</a:t>
            </a:r>
            <a:r>
              <a:rPr kumimoji="0"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該受測學生班級導師姓名。</a:t>
            </a:r>
            <a:endParaRPr kumimoji="0" lang="zh-TW" altLang="en-US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pic>
        <p:nvPicPr>
          <p:cNvPr id="49156" name="圖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87413" y="1416050"/>
            <a:ext cx="7416800" cy="75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4595813" y="1293813"/>
            <a:ext cx="2058987" cy="87312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kumimoji="0" lang="zh-TW" altLang="en-US" kern="0">
              <a:sym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Google Shape;54;p13"/>
          <p:cNvSpPr txBox="1">
            <a:spLocks noGrp="1"/>
          </p:cNvSpPr>
          <p:nvPr>
            <p:ph type="title"/>
          </p:nvPr>
        </p:nvSpPr>
        <p:spPr>
          <a:xfrm>
            <a:off x="981075" y="544513"/>
            <a:ext cx="7021513" cy="749300"/>
          </a:xfrm>
        </p:spPr>
        <p:txBody>
          <a:bodyPr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Patrick Hand SC"/>
              <a:buNone/>
            </a:pPr>
            <a:r>
              <a:rPr lang="zh-TW" altLang="en-US" sz="3000" b="1">
                <a:solidFill>
                  <a:schemeClr val="tx1"/>
                </a:solidFill>
                <a:latin typeface="王漢宗仿宋體一標準"/>
                <a:ea typeface="王漢宗仿宋體一標準"/>
                <a:cs typeface="Patrick Hand SC"/>
                <a:sym typeface="Patrick Hand SC"/>
              </a:rPr>
              <a:t>學生名冊格式說明</a:t>
            </a:r>
          </a:p>
        </p:txBody>
      </p:sp>
      <p:sp>
        <p:nvSpPr>
          <p:cNvPr id="58" name="Google Shape;58;p1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38821995-6FA5-4F26-A37D-9C2314E670DF}" type="slidenum">
              <a:rPr lang="en"/>
              <a:pPr>
                <a:defRPr/>
              </a:pPr>
              <a:t>9</a:t>
            </a:fld>
            <a:endParaRPr/>
          </a:p>
        </p:txBody>
      </p:sp>
      <p:sp>
        <p:nvSpPr>
          <p:cNvPr id="51203" name="矩形 7"/>
          <p:cNvSpPr>
            <a:spLocks noChangeArrowheads="1"/>
          </p:cNvSpPr>
          <p:nvPr/>
        </p:nvSpPr>
        <p:spPr bwMode="auto">
          <a:xfrm>
            <a:off x="981075" y="2222718"/>
            <a:ext cx="7505700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Clr>
                <a:srgbClr val="000000"/>
              </a:buClr>
              <a:buFont typeface="Wingdings" pitchFamily="2" charset="2"/>
              <a:buChar char="Ø"/>
            </a:pPr>
            <a:r>
              <a:rPr kumimoji="0" lang="zh-TW" altLang="en-US" b="1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欄位 </a:t>
            </a:r>
            <a:r>
              <a:rPr kumimoji="0" lang="en-US" altLang="zh-TW" b="1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O </a:t>
            </a:r>
            <a:r>
              <a:rPr kumimoji="0" lang="zh-TW" altLang="en-US" b="1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至 </a:t>
            </a:r>
            <a:r>
              <a:rPr kumimoji="0" lang="en-US" altLang="zh-TW" b="1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U </a:t>
            </a:r>
            <a:r>
              <a:rPr kumimoji="0" lang="zh-TW" altLang="en-US" b="1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身分註記</a:t>
            </a:r>
            <a:r>
              <a:rPr kumimoji="0" lang="zh-TW" altLang="en-US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  <a:cs typeface="王漢宗仿宋體一標準"/>
              </a:rPr>
              <a:t>：</a:t>
            </a:r>
            <a:r>
              <a:rPr kumimoji="0"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如受測學生具有該欄位身分者填「</a:t>
            </a:r>
            <a:r>
              <a:rPr kumimoji="0"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1</a:t>
            </a:r>
            <a:r>
              <a:rPr kumimoji="0"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」，無則該格留空（不輸入</a:t>
            </a:r>
            <a:br>
              <a:rPr kumimoji="0"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kumimoji="0"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                       任何文字或數字）</a:t>
            </a:r>
            <a:r>
              <a:rPr kumimoji="0"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kumimoji="0"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kumimoji="0"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類別：資賦優異（鑑輔會鑑定）、特殊生、原住民子女、新住民子女、藝才班學生、</a:t>
            </a:r>
            <a:r>
              <a:rPr kumimoji="0"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kumimoji="0"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kumimoji="0"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      體育班學生、非學校型態實驗教育者</a:t>
            </a:r>
            <a:r>
              <a:rPr kumimoji="0"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(</a:t>
            </a:r>
            <a:r>
              <a:rPr kumimoji="0"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在家教育</a:t>
            </a:r>
            <a:r>
              <a:rPr kumimoji="0"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)</a:t>
            </a:r>
            <a:r>
              <a:rPr kumimoji="0"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共七類。</a:t>
            </a:r>
            <a:endParaRPr kumimoji="0" lang="zh-TW" altLang="en-US" dirty="0">
              <a:solidFill>
                <a:schemeClr val="tx1"/>
              </a:solidFill>
              <a:latin typeface="標楷體" panose="03000509000000000000" pitchFamily="65" charset="-120"/>
              <a:ea typeface="標楷體" panose="03000509000000000000" pitchFamily="65" charset="-120"/>
              <a:cs typeface="王漢宗仿宋體一標準"/>
            </a:endParaRPr>
          </a:p>
          <a:p>
            <a:pPr marL="342900" indent="-342900">
              <a:buClr>
                <a:srgbClr val="000000"/>
              </a:buClr>
              <a:buFont typeface="Wingdings" pitchFamily="2" charset="2"/>
              <a:buChar char="Ø"/>
            </a:pPr>
            <a:r>
              <a:rPr kumimoji="0" lang="en-US" altLang="zh-TW" b="1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P </a:t>
            </a:r>
            <a:r>
              <a:rPr kumimoji="0" lang="zh-TW" altLang="en-US" b="1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欄 </a:t>
            </a:r>
            <a:r>
              <a:rPr kumimoji="0" lang="zh-TW" altLang="en-US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特殊生（成績不列入平均）：</a:t>
            </a:r>
            <a:r>
              <a:rPr kumimoji="0" lang="en-US" altLang="zh-TW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kumimoji="0" lang="en-US" altLang="zh-TW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kumimoji="0" lang="zh-TW" altLang="en-US" dirty="0">
                <a:solidFill>
                  <a:schemeClr val="tx1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 </a:t>
            </a:r>
            <a:r>
              <a:rPr kumimoji="0"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身心障礙特教生（鑑輔會鑑定）為「</a:t>
            </a:r>
            <a:r>
              <a:rPr kumimoji="0"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1</a:t>
            </a:r>
            <a:r>
              <a:rPr kumimoji="0"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」； 疑似生（鑑輔會鑑定）為「</a:t>
            </a:r>
            <a:r>
              <a:rPr kumimoji="0"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>2</a:t>
            </a:r>
            <a:r>
              <a:rPr kumimoji="0"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」；</a:t>
            </a:r>
            <a:endParaRPr kumimoji="0" lang="en-US" altLang="zh-TW" dirty="0"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>
              <a:buClr>
                <a:srgbClr val="000000"/>
              </a:buClr>
            </a:pPr>
            <a:r>
              <a:rPr kumimoji="0" lang="zh-TW" altLang="en-US" dirty="0">
                <a:highlight>
                  <a:srgbClr val="FFFF00"/>
                </a:highlight>
                <a:latin typeface="標楷體" panose="03000509000000000000" pitchFamily="65" charset="-120"/>
                <a:ea typeface="標楷體" panose="03000509000000000000" pitchFamily="65" charset="-120"/>
              </a:rPr>
              <a:t>     鑑輔會鑑定者，免送申請表</a:t>
            </a:r>
            <a:r>
              <a:rPr kumimoji="0"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  <a:t/>
            </a:r>
            <a:br>
              <a:rPr kumimoji="0" lang="en-US" altLang="zh-TW" dirty="0">
                <a:latin typeface="標楷體" panose="03000509000000000000" pitchFamily="65" charset="-120"/>
                <a:ea typeface="標楷體" panose="03000509000000000000" pitchFamily="65" charset="-120"/>
              </a:rPr>
            </a:br>
            <a:r>
              <a:rPr kumimoji="0" lang="zh-TW" altLang="en-US" dirty="0">
                <a:latin typeface="標楷體" panose="03000509000000000000" pitchFamily="65" charset="-120"/>
                <a:ea typeface="標楷體" panose="03000509000000000000" pitchFamily="65" charset="-120"/>
              </a:rPr>
              <a:t>     </a:t>
            </a:r>
            <a:r>
              <a:rPr kumimoji="0" lang="zh-TW" altLang="en-US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其他經報備</a:t>
            </a:r>
            <a:r>
              <a:rPr kumimoji="0" lang="zh-TW" altLang="en-US" b="1" u="sng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特殊生為「</a:t>
            </a:r>
            <a:r>
              <a:rPr kumimoji="0" lang="en-US" altLang="zh-TW" b="1" u="sng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3</a:t>
            </a:r>
            <a:r>
              <a:rPr kumimoji="0" lang="zh-TW" altLang="en-US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標楷體" panose="03000509000000000000" pitchFamily="65" charset="-120"/>
                <a:ea typeface="標楷體" panose="03000509000000000000" pitchFamily="65" charset="-120"/>
              </a:rPr>
              <a:t>」</a:t>
            </a:r>
            <a:r>
              <a:rPr kumimoji="0" lang="zh-TW" altLang="en-US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，</a:t>
            </a:r>
            <a:r>
              <a:rPr kumimoji="0" lang="zh-TW" altLang="en-US" b="1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請填寫申請書，核章後送府憑辦</a:t>
            </a:r>
            <a:r>
              <a:rPr kumimoji="0" lang="zh-TW" altLang="en-US" dirty="0">
                <a:solidFill>
                  <a:srgbClr val="FF0000"/>
                </a:solidFill>
                <a:latin typeface="標楷體" panose="03000509000000000000" pitchFamily="65" charset="-120"/>
                <a:ea typeface="標楷體" panose="03000509000000000000" pitchFamily="65" charset="-120"/>
              </a:rPr>
              <a:t>。</a:t>
            </a:r>
            <a:endParaRPr kumimoji="0" lang="en-US" altLang="zh-TW" dirty="0">
              <a:solidFill>
                <a:srgbClr val="FF0000"/>
              </a:solidFill>
              <a:latin typeface="標楷體" panose="03000509000000000000" pitchFamily="65" charset="-120"/>
              <a:ea typeface="標楷體" panose="03000509000000000000" pitchFamily="65" charset="-120"/>
            </a:endParaRPr>
          </a:p>
          <a:p>
            <a:pPr marL="342900" indent="-342900">
              <a:buClr>
                <a:srgbClr val="000000"/>
              </a:buClr>
              <a:buFont typeface="Wingdings" pitchFamily="2" charset="2"/>
              <a:buChar char="Ø"/>
            </a:pPr>
            <a:endParaRPr kumimoji="0" lang="en-US" altLang="zh-TW" dirty="0">
              <a:solidFill>
                <a:schemeClr val="tx1"/>
              </a:solidFill>
              <a:latin typeface="細明體" pitchFamily="49" charset="-120"/>
              <a:ea typeface="細明體" pitchFamily="49" charset="-120"/>
            </a:endParaRPr>
          </a:p>
          <a:p>
            <a:pPr marL="342900" indent="-342900">
              <a:buClr>
                <a:srgbClr val="000000"/>
              </a:buClr>
              <a:buFont typeface="Wingdings" pitchFamily="2" charset="2"/>
              <a:buChar char="Ø"/>
            </a:pPr>
            <a:endParaRPr kumimoji="0" lang="zh-TW" altLang="en-US" dirty="0">
              <a:solidFill>
                <a:schemeClr val="tx1"/>
              </a:solidFill>
              <a:latin typeface="細明體" pitchFamily="49" charset="-120"/>
              <a:ea typeface="細明體" pitchFamily="49" charset="-120"/>
            </a:endParaRPr>
          </a:p>
        </p:txBody>
      </p:sp>
      <p:pic>
        <p:nvPicPr>
          <p:cNvPr id="51204" name="圖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69950" y="1104900"/>
            <a:ext cx="7416800" cy="75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6632575" y="909638"/>
            <a:ext cx="1647825" cy="87153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endParaRPr kumimoji="0" lang="zh-TW" altLang="en-US" kern="0"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eyton template">
  <a:themeElements>
    <a:clrScheme name="暖調藍色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Arial-Times New Roman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712</TotalTime>
  <Words>1155</Words>
  <Application>Microsoft Office PowerPoint</Application>
  <PresentationFormat>如螢幕大小 (16:9)</PresentationFormat>
  <Paragraphs>144</Paragraphs>
  <Slides>16</Slides>
  <Notes>7</Notes>
  <HiddenSlides>0</HiddenSlides>
  <MMClips>0</MMClips>
  <ScaleCrop>false</ScaleCrop>
  <HeadingPairs>
    <vt:vector size="6" baseType="variant">
      <vt:variant>
        <vt:lpstr>使用字型</vt:lpstr>
      </vt:variant>
      <vt:variant>
        <vt:i4>11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16</vt:i4>
      </vt:variant>
    </vt:vector>
  </HeadingPairs>
  <TitlesOfParts>
    <vt:vector size="28" baseType="lpstr">
      <vt:lpstr>Patrick Hand SC</vt:lpstr>
      <vt:lpstr>王漢宗仿宋體一標準</vt:lpstr>
      <vt:lpstr>細明體</vt:lpstr>
      <vt:lpstr>微軟正黑體</vt:lpstr>
      <vt:lpstr>新細明體</vt:lpstr>
      <vt:lpstr>標楷體</vt:lpstr>
      <vt:lpstr>Arial</vt:lpstr>
      <vt:lpstr>Calibri</vt:lpstr>
      <vt:lpstr>Sniglet</vt:lpstr>
      <vt:lpstr>Times New Roman</vt:lpstr>
      <vt:lpstr>Wingdings</vt:lpstr>
      <vt:lpstr>Seyton template</vt:lpstr>
      <vt:lpstr>苗栗縣115年國民中小學 學生學力檢測線上說明會</vt:lpstr>
      <vt:lpstr>PowerPoint 簡報</vt:lpstr>
      <vt:lpstr>PowerPoint 簡報</vt:lpstr>
      <vt:lpstr>PowerPoint 簡報</vt:lpstr>
      <vt:lpstr>PowerPoint 簡報</vt:lpstr>
      <vt:lpstr>學生名冊格式說明</vt:lpstr>
      <vt:lpstr>學生名冊格式說明</vt:lpstr>
      <vt:lpstr>學生名冊格式說明</vt:lpstr>
      <vt:lpstr>學生名冊格式說明</vt:lpstr>
      <vt:lpstr>PowerPoint 簡報</vt:lpstr>
      <vt:lpstr>PowerPoint 簡報</vt:lpstr>
      <vt:lpstr>學生名冊格式注意事項</vt:lpstr>
      <vt:lpstr>學力檢測歷屆考題</vt:lpstr>
      <vt:lpstr>PowerPoint 簡報</vt:lpstr>
      <vt:lpstr>數位學習平台練功區</vt:lpstr>
      <vt:lpstr>              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苗栗縣112年學力檢測 受測生名冊格式 校管理者Email列表說明會</dc:title>
  <dc:creator>羅暉玲</dc:creator>
  <cp:lastModifiedBy>Yahuei Fu</cp:lastModifiedBy>
  <cp:revision>164</cp:revision>
  <dcterms:modified xsi:type="dcterms:W3CDTF">2026-03-20T03:28:24Z</dcterms:modified>
</cp:coreProperties>
</file>